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6799" r:id="rId69"/>
  </p:sldMasterIdLst>
  <p:notesMasterIdLst>
    <p:notesMasterId r:id="rId123"/>
  </p:notesMasterIdLst>
  <p:handoutMasterIdLst>
    <p:handoutMasterId r:id="rId124"/>
  </p:handoutMasterIdLst>
  <p:sldIdLst>
    <p:sldId id="587" r:id="rId70"/>
    <p:sldId id="883" r:id="rId71"/>
    <p:sldId id="588" r:id="rId72"/>
    <p:sldId id="874" r:id="rId73"/>
    <p:sldId id="879" r:id="rId74"/>
    <p:sldId id="887" r:id="rId75"/>
    <p:sldId id="880" r:id="rId76"/>
    <p:sldId id="888" r:id="rId77"/>
    <p:sldId id="873" r:id="rId78"/>
    <p:sldId id="764" r:id="rId79"/>
    <p:sldId id="877" r:id="rId80"/>
    <p:sldId id="787" r:id="rId81"/>
    <p:sldId id="596" r:id="rId82"/>
    <p:sldId id="563" r:id="rId83"/>
    <p:sldId id="871" r:id="rId84"/>
    <p:sldId id="885" r:id="rId85"/>
    <p:sldId id="886" r:id="rId86"/>
    <p:sldId id="884" r:id="rId87"/>
    <p:sldId id="906" r:id="rId88"/>
    <p:sldId id="875" r:id="rId89"/>
    <p:sldId id="889" r:id="rId90"/>
    <p:sldId id="890" r:id="rId91"/>
    <p:sldId id="896" r:id="rId92"/>
    <p:sldId id="892" r:id="rId93"/>
    <p:sldId id="863" r:id="rId94"/>
    <p:sldId id="891" r:id="rId95"/>
    <p:sldId id="893" r:id="rId96"/>
    <p:sldId id="894" r:id="rId97"/>
    <p:sldId id="895" r:id="rId98"/>
    <p:sldId id="900" r:id="rId99"/>
    <p:sldId id="902" r:id="rId100"/>
    <p:sldId id="901" r:id="rId101"/>
    <p:sldId id="881" r:id="rId102"/>
    <p:sldId id="882" r:id="rId103"/>
    <p:sldId id="872" r:id="rId104"/>
    <p:sldId id="903" r:id="rId105"/>
    <p:sldId id="904" r:id="rId106"/>
    <p:sldId id="897" r:id="rId107"/>
    <p:sldId id="815" r:id="rId108"/>
    <p:sldId id="630" r:id="rId109"/>
    <p:sldId id="622" r:id="rId110"/>
    <p:sldId id="548" r:id="rId111"/>
    <p:sldId id="623" r:id="rId112"/>
    <p:sldId id="899" r:id="rId113"/>
    <p:sldId id="549" r:id="rId114"/>
    <p:sldId id="898" r:id="rId115"/>
    <p:sldId id="905" r:id="rId116"/>
    <p:sldId id="907" r:id="rId117"/>
    <p:sldId id="685" r:id="rId118"/>
    <p:sldId id="908" r:id="rId119"/>
    <p:sldId id="911" r:id="rId120"/>
    <p:sldId id="909" r:id="rId121"/>
    <p:sldId id="910" r:id="rId1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 userDrawn="1">
          <p15:clr>
            <a:srgbClr val="A4A3A4"/>
          </p15:clr>
        </p15:guide>
        <p15:guide id="2" orient="horz" pos="3888" userDrawn="1">
          <p15:clr>
            <a:srgbClr val="A4A3A4"/>
          </p15:clr>
        </p15:guide>
        <p15:guide id="3" pos="576" userDrawn="1">
          <p15:clr>
            <a:srgbClr val="A4A3A4"/>
          </p15:clr>
        </p15:guide>
        <p15:guide id="4" pos="7104" userDrawn="1">
          <p15:clr>
            <a:srgbClr val="A4A3A4"/>
          </p15:clr>
        </p15:guide>
        <p15:guide id="5" pos="431">
          <p15:clr>
            <a:srgbClr val="A4A3A4"/>
          </p15:clr>
        </p15:guide>
        <p15:guide id="6" pos="72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4FE"/>
    <a:srgbClr val="0073B4"/>
    <a:srgbClr val="438EB7"/>
    <a:srgbClr val="00B9F2"/>
    <a:srgbClr val="007AC2"/>
    <a:srgbClr val="C0E8FF"/>
    <a:srgbClr val="C8EBFF"/>
    <a:srgbClr val="053264"/>
    <a:srgbClr val="7BDBF4"/>
    <a:srgbClr val="8DE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995" autoAdjust="0"/>
    <p:restoredTop sz="79508" autoAdjust="0"/>
  </p:normalViewPr>
  <p:slideViewPr>
    <p:cSldViewPr snapToGrid="0" snapToObjects="1" showGuides="1">
      <p:cViewPr varScale="1">
        <p:scale>
          <a:sx n="114" d="100"/>
          <a:sy n="114" d="100"/>
        </p:scale>
        <p:origin x="474" y="102"/>
      </p:cViewPr>
      <p:guideLst>
        <p:guide orient="horz" pos="430"/>
        <p:guide orient="horz" pos="3888"/>
        <p:guide pos="576"/>
        <p:guide pos="7104"/>
        <p:guide pos="431"/>
        <p:guide pos="72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18" d="100"/>
        <a:sy n="318" d="100"/>
      </p:scale>
      <p:origin x="0" y="0"/>
    </p:cViewPr>
  </p:sorterViewPr>
  <p:notesViewPr>
    <p:cSldViewPr snapToGrid="0" snapToObjects="1">
      <p:cViewPr varScale="1">
        <p:scale>
          <a:sx n="87" d="100"/>
          <a:sy n="87" d="100"/>
        </p:scale>
        <p:origin x="384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48.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15.xml"/><Relationship Id="rId89" Type="http://schemas.openxmlformats.org/officeDocument/2006/relationships/slide" Target="slides/slide20.xml"/><Relationship Id="rId112" Type="http://schemas.openxmlformats.org/officeDocument/2006/relationships/slide" Target="slides/slide43.xml"/><Relationship Id="rId16" Type="http://schemas.openxmlformats.org/officeDocument/2006/relationships/customXml" Target="../customXml/item16.xml"/><Relationship Id="rId107" Type="http://schemas.openxmlformats.org/officeDocument/2006/relationships/slide" Target="slides/slide38.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5.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slide" Target="slides/slide21.xml"/><Relationship Id="rId95" Type="http://schemas.openxmlformats.org/officeDocument/2006/relationships/slide" Target="slides/slide26.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slideMaster" Target="slideMasters/slideMaster1.xml"/><Relationship Id="rId113" Type="http://schemas.openxmlformats.org/officeDocument/2006/relationships/slide" Target="slides/slide44.xml"/><Relationship Id="rId118" Type="http://schemas.openxmlformats.org/officeDocument/2006/relationships/slide" Target="slides/slide49.xml"/><Relationship Id="rId80" Type="http://schemas.openxmlformats.org/officeDocument/2006/relationships/slide" Target="slides/slide11.xml"/><Relationship Id="rId85" Type="http://schemas.openxmlformats.org/officeDocument/2006/relationships/slide" Target="slides/slide16.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34.xml"/><Relationship Id="rId108" Type="http://schemas.openxmlformats.org/officeDocument/2006/relationships/slide" Target="slides/slide39.xml"/><Relationship Id="rId124" Type="http://schemas.openxmlformats.org/officeDocument/2006/relationships/handoutMaster" Target="handoutMasters/handoutMaster1.xml"/><Relationship Id="rId54" Type="http://schemas.openxmlformats.org/officeDocument/2006/relationships/customXml" Target="../customXml/item54.xml"/><Relationship Id="rId70" Type="http://schemas.openxmlformats.org/officeDocument/2006/relationships/slide" Target="slides/slide1.xml"/><Relationship Id="rId75" Type="http://schemas.openxmlformats.org/officeDocument/2006/relationships/slide" Target="slides/slide6.xml"/><Relationship Id="rId91" Type="http://schemas.openxmlformats.org/officeDocument/2006/relationships/slide" Target="slides/slide22.xml"/><Relationship Id="rId96"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45.xml"/><Relationship Id="rId119" Type="http://schemas.openxmlformats.org/officeDocument/2006/relationships/slide" Target="slides/slide50.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slide" Target="slides/slide12.xml"/><Relationship Id="rId86" Type="http://schemas.openxmlformats.org/officeDocument/2006/relationships/slide" Target="slides/slide17.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0.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7.xml"/><Relationship Id="rId97" Type="http://schemas.openxmlformats.org/officeDocument/2006/relationships/slide" Target="slides/slide28.xml"/><Relationship Id="rId104" Type="http://schemas.openxmlformats.org/officeDocument/2006/relationships/slide" Target="slides/slide35.xml"/><Relationship Id="rId120" Type="http://schemas.openxmlformats.org/officeDocument/2006/relationships/slide" Target="slides/slide51.xml"/><Relationship Id="rId125"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2.xml"/><Relationship Id="rId92" Type="http://schemas.openxmlformats.org/officeDocument/2006/relationships/slide" Target="slides/slide23.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18.xml"/><Relationship Id="rId110" Type="http://schemas.openxmlformats.org/officeDocument/2006/relationships/slide" Target="slides/slide41.xml"/><Relationship Id="rId115" Type="http://schemas.openxmlformats.org/officeDocument/2006/relationships/slide" Target="slides/slide46.xml"/><Relationship Id="rId61" Type="http://schemas.openxmlformats.org/officeDocument/2006/relationships/customXml" Target="../customXml/item61.xml"/><Relationship Id="rId82" Type="http://schemas.openxmlformats.org/officeDocument/2006/relationships/slide" Target="slides/slide13.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8.xml"/><Relationship Id="rId100" Type="http://schemas.openxmlformats.org/officeDocument/2006/relationships/slide" Target="slides/slide31.xml"/><Relationship Id="rId105" Type="http://schemas.openxmlformats.org/officeDocument/2006/relationships/slide" Target="slides/slide36.xml"/><Relationship Id="rId126"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3.xml"/><Relationship Id="rId93" Type="http://schemas.openxmlformats.org/officeDocument/2006/relationships/slide" Target="slides/slide24.xml"/><Relationship Id="rId98" Type="http://schemas.openxmlformats.org/officeDocument/2006/relationships/slide" Target="slides/slide29.xml"/><Relationship Id="rId121" Type="http://schemas.openxmlformats.org/officeDocument/2006/relationships/slide" Target="slides/slide52.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47.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14.xml"/><Relationship Id="rId88" Type="http://schemas.openxmlformats.org/officeDocument/2006/relationships/slide" Target="slides/slide19.xml"/><Relationship Id="rId111" Type="http://schemas.openxmlformats.org/officeDocument/2006/relationships/slide" Target="slides/slide42.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37.xml"/><Relationship Id="rId127" Type="http://schemas.openxmlformats.org/officeDocument/2006/relationships/theme" Target="theme/theme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 Target="slides/slide4.xml"/><Relationship Id="rId78" Type="http://schemas.openxmlformats.org/officeDocument/2006/relationships/slide" Target="slides/slide9.xml"/><Relationship Id="rId94" Type="http://schemas.openxmlformats.org/officeDocument/2006/relationships/slide" Target="slides/slide25.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B4AB64-BB16-014D-AF59-00877FFB5348}" type="datetimeFigureOut">
              <a:rPr lang="en-US" smtClean="0"/>
              <a:t>4/23/2021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BED56D-3A20-2943-930A-2361A9DDC1ED}" type="slidenum">
              <a:rPr lang="en-US" smtClean="0"/>
              <a:t>‹#›</a:t>
            </a:fld>
            <a:endParaRPr lang="en-US"/>
          </a:p>
        </p:txBody>
      </p:sp>
    </p:spTree>
    <p:extLst>
      <p:ext uri="{BB962C8B-B14F-4D97-AF65-F5344CB8AC3E}">
        <p14:creationId xmlns:p14="http://schemas.microsoft.com/office/powerpoint/2010/main" val="3317861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5498D241-0AB7-BC44-80E8-F0A20AF46E9E}" type="datetimeFigureOut">
              <a:rPr lang="en-US" smtClean="0"/>
              <a:pPr/>
              <a:t>4/23/2021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3E7143C0-4F23-B545-9533-520B5A87CA1E}" type="slidenum">
              <a:rPr lang="en-US" smtClean="0"/>
              <a:pPr/>
              <a:t>‹#›</a:t>
            </a:fld>
            <a:endParaRPr lang="en-US" dirty="0"/>
          </a:p>
        </p:txBody>
      </p:sp>
    </p:spTree>
    <p:extLst>
      <p:ext uri="{BB962C8B-B14F-4D97-AF65-F5344CB8AC3E}">
        <p14:creationId xmlns:p14="http://schemas.microsoft.com/office/powerpoint/2010/main" val="407758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a:t>
            </a:fld>
            <a:endParaRPr lang="en-US" dirty="0"/>
          </a:p>
        </p:txBody>
      </p:sp>
    </p:spTree>
    <p:extLst>
      <p:ext uri="{BB962C8B-B14F-4D97-AF65-F5344CB8AC3E}">
        <p14:creationId xmlns:p14="http://schemas.microsoft.com/office/powerpoint/2010/main" val="1853613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3E7143C0-4F23-B545-9533-520B5A87CA1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36650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millions of GIS</a:t>
            </a:r>
            <a:r>
              <a:rPr lang="en-US" baseline="0" dirty="0"/>
              <a:t> users around the world. E</a:t>
            </a:r>
            <a:r>
              <a:rPr lang="en-US" dirty="0"/>
              <a:t>sri has active user communities in many industry, education</a:t>
            </a:r>
            <a:r>
              <a:rPr lang="en-US" baseline="0" dirty="0"/>
              <a:t> and government areas. On the </a:t>
            </a:r>
            <a:r>
              <a:rPr lang="en-US" b="1" baseline="0" dirty="0"/>
              <a:t>Esri Industries </a:t>
            </a:r>
            <a:r>
              <a:rPr lang="en-US" baseline="0" dirty="0"/>
              <a:t>website you can learn about all the interesting ways that professionals are applying ArcGIS to their daily problem-solving activities. Schools and universities need to be able to also cover this wide range of application areas.</a:t>
            </a:r>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923767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So you can see that GIS is</a:t>
            </a:r>
            <a:r>
              <a:rPr lang="en-US" baseline="0" dirty="0">
                <a:ea typeface="ＭＳ Ｐゴシック" pitchFamily="34" charset="-128"/>
              </a:rPr>
              <a:t> being used in many areas in business, government, and science. Using GIS in schools and universities helps to build </a:t>
            </a:r>
            <a:r>
              <a:rPr lang="en-US" b="1" baseline="0" dirty="0">
                <a:ea typeface="ＭＳ Ｐゴシック" pitchFamily="34" charset="-128"/>
              </a:rPr>
              <a:t>problem-solving skills</a:t>
            </a:r>
            <a:r>
              <a:rPr lang="en-US" baseline="0" dirty="0">
                <a:ea typeface="ＭＳ Ｐゴシック" pitchFamily="34" charset="-128"/>
              </a:rPr>
              <a:t>, which are very much in demand in the 21</a:t>
            </a:r>
            <a:r>
              <a:rPr lang="en-US" baseline="30000" dirty="0">
                <a:ea typeface="ＭＳ Ｐゴシック" pitchFamily="34" charset="-128"/>
              </a:rPr>
              <a:t>st</a:t>
            </a:r>
            <a:r>
              <a:rPr lang="en-US" baseline="0" dirty="0">
                <a:ea typeface="ＭＳ Ｐゴシック" pitchFamily="34" charset="-128"/>
              </a:rPr>
              <a:t> Century.</a:t>
            </a:r>
          </a:p>
          <a:p>
            <a:endParaRPr lang="en-US" baseline="0" dirty="0">
              <a:ea typeface="ＭＳ Ｐゴシック" pitchFamily="34" charset="-128"/>
            </a:endParaRPr>
          </a:p>
          <a:p>
            <a:r>
              <a:rPr lang="en-US" dirty="0">
                <a:ea typeface="ＭＳ Ｐゴシック" pitchFamily="34" charset="-128"/>
              </a:rPr>
              <a:t>This study shows that employers want</a:t>
            </a:r>
            <a:r>
              <a:rPr lang="en-US" baseline="0" dirty="0">
                <a:ea typeface="ＭＳ Ｐゴシック" pitchFamily="34" charset="-128"/>
              </a:rPr>
              <a:t> graduates</a:t>
            </a:r>
            <a:r>
              <a:rPr lang="en-US" dirty="0">
                <a:ea typeface="ＭＳ Ｐゴシック" pitchFamily="34" charset="-128"/>
              </a:rPr>
              <a:t> with</a:t>
            </a:r>
            <a:r>
              <a:rPr lang="en-US" baseline="0" dirty="0">
                <a:ea typeface="ＭＳ Ｐゴシック" pitchFamily="34" charset="-128"/>
              </a:rPr>
              <a:t> skills in</a:t>
            </a:r>
            <a:r>
              <a:rPr lang="en-US" dirty="0">
                <a:ea typeface="ＭＳ Ｐゴシック" pitchFamily="34" charset="-128"/>
              </a:rPr>
              <a:t> </a:t>
            </a:r>
            <a:r>
              <a:rPr lang="en-US" b="1" dirty="0">
                <a:ea typeface="ＭＳ Ｐゴシック" pitchFamily="34" charset="-128"/>
              </a:rPr>
              <a:t>Critical Thinking and Analytical Reasoning</a:t>
            </a:r>
            <a:r>
              <a:rPr lang="en-US" dirty="0">
                <a:ea typeface="ＭＳ Ｐゴシック" pitchFamily="34" charset="-128"/>
              </a:rPr>
              <a:t>.</a:t>
            </a:r>
            <a:r>
              <a:rPr lang="en-US" baseline="0" dirty="0">
                <a:ea typeface="ＭＳ Ｐゴシック" pitchFamily="34" charset="-128"/>
              </a:rPr>
              <a:t> Working to solve problems with GIS helps to build these critical skills.</a:t>
            </a:r>
            <a:endParaRPr lang="en-US" dirty="0">
              <a:ea typeface="ＭＳ Ｐゴシック" pitchFamily="34" charset="-128"/>
            </a:endParaRPr>
          </a:p>
        </p:txBody>
      </p:sp>
      <p:sp>
        <p:nvSpPr>
          <p:cNvPr id="860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1400" b="1">
                <a:solidFill>
                  <a:srgbClr val="FFFFFF"/>
                </a:solidFill>
                <a:latin typeface="Arial" charset="0"/>
                <a:ea typeface="ＭＳ Ｐゴシック" pitchFamily="34" charset="-128"/>
              </a:defRPr>
            </a:lvl1pPr>
            <a:lvl2pPr marL="742950" indent="-285750" eaLnBrk="0" hangingPunct="0">
              <a:defRPr sz="1400" b="1">
                <a:solidFill>
                  <a:srgbClr val="FFFFFF"/>
                </a:solidFill>
                <a:latin typeface="Arial" charset="0"/>
                <a:ea typeface="ＭＳ Ｐゴシック" pitchFamily="34" charset="-128"/>
              </a:defRPr>
            </a:lvl2pPr>
            <a:lvl3pPr marL="1143000" indent="-228600" eaLnBrk="0" hangingPunct="0">
              <a:defRPr sz="1400" b="1">
                <a:solidFill>
                  <a:srgbClr val="FFFFFF"/>
                </a:solidFill>
                <a:latin typeface="Arial" charset="0"/>
                <a:ea typeface="ＭＳ Ｐゴシック" pitchFamily="34" charset="-128"/>
              </a:defRPr>
            </a:lvl3pPr>
            <a:lvl4pPr marL="1600200" indent="-228600" eaLnBrk="0" hangingPunct="0">
              <a:defRPr sz="1400" b="1">
                <a:solidFill>
                  <a:srgbClr val="FFFFFF"/>
                </a:solidFill>
                <a:latin typeface="Arial" charset="0"/>
                <a:ea typeface="ＭＳ Ｐゴシック" pitchFamily="34" charset="-128"/>
              </a:defRPr>
            </a:lvl4pPr>
            <a:lvl5pPr marL="2057400" indent="-228600" eaLnBrk="0" hangingPunct="0">
              <a:defRPr sz="1400" b="1">
                <a:solidFill>
                  <a:srgbClr val="FFFFFF"/>
                </a:solidFill>
                <a:latin typeface="Arial" charset="0"/>
                <a:ea typeface="ＭＳ Ｐゴシック" pitchFamily="34" charset="-128"/>
              </a:defRPr>
            </a:lvl5pPr>
            <a:lvl6pPr marL="2514600" indent="-228600" algn="ctr" eaLnBrk="0" fontAlgn="base" hangingPunct="0">
              <a:spcBef>
                <a:spcPct val="0"/>
              </a:spcBef>
              <a:spcAft>
                <a:spcPct val="0"/>
              </a:spcAft>
              <a:defRPr sz="1400" b="1">
                <a:solidFill>
                  <a:srgbClr val="FFFFFF"/>
                </a:solidFill>
                <a:latin typeface="Arial" charset="0"/>
                <a:ea typeface="ＭＳ Ｐゴシック" pitchFamily="34" charset="-128"/>
              </a:defRPr>
            </a:lvl6pPr>
            <a:lvl7pPr marL="2971800" indent="-228600" algn="ctr" eaLnBrk="0" fontAlgn="base" hangingPunct="0">
              <a:spcBef>
                <a:spcPct val="0"/>
              </a:spcBef>
              <a:spcAft>
                <a:spcPct val="0"/>
              </a:spcAft>
              <a:defRPr sz="1400" b="1">
                <a:solidFill>
                  <a:srgbClr val="FFFFFF"/>
                </a:solidFill>
                <a:latin typeface="Arial" charset="0"/>
                <a:ea typeface="ＭＳ Ｐゴシック" pitchFamily="34" charset="-128"/>
              </a:defRPr>
            </a:lvl7pPr>
            <a:lvl8pPr marL="3429000" indent="-228600" algn="ctr" eaLnBrk="0" fontAlgn="base" hangingPunct="0">
              <a:spcBef>
                <a:spcPct val="0"/>
              </a:spcBef>
              <a:spcAft>
                <a:spcPct val="0"/>
              </a:spcAft>
              <a:defRPr sz="1400" b="1">
                <a:solidFill>
                  <a:srgbClr val="FFFFFF"/>
                </a:solidFill>
                <a:latin typeface="Arial" charset="0"/>
                <a:ea typeface="ＭＳ Ｐゴシック" pitchFamily="34" charset="-128"/>
              </a:defRPr>
            </a:lvl8pPr>
            <a:lvl9pPr marL="3886200" indent="-228600" algn="ctr" eaLnBrk="0" fontAlgn="base" hangingPunct="0">
              <a:spcBef>
                <a:spcPct val="0"/>
              </a:spcBef>
              <a:spcAft>
                <a:spcPct val="0"/>
              </a:spcAft>
              <a:defRPr sz="1400" b="1">
                <a:solidFill>
                  <a:srgbClr val="FFFFFF"/>
                </a:solidFill>
                <a:latin typeface="Arial" charset="0"/>
                <a:ea typeface="ＭＳ Ｐゴシック" pitchFamily="34" charset="-128"/>
              </a:defRPr>
            </a:lvl9pPr>
          </a:lstStyle>
          <a:p>
            <a:fld id="{48C1C86B-4CD4-48F3-BB63-053FBFFB3F87}" type="slidenum">
              <a:rPr lang="en-US" sz="1200" b="0" smtClean="0">
                <a:solidFill>
                  <a:schemeClr val="tx1"/>
                </a:solidFill>
                <a:latin typeface="Times New Roman" pitchFamily="18" charset="0"/>
              </a:rPr>
              <a:pPr/>
              <a:t>12</a:t>
            </a:fld>
            <a:endParaRPr lang="en-US" sz="1200" b="0">
              <a:solidFill>
                <a:schemeClr val="tx1"/>
              </a:solidFill>
              <a:latin typeface="Times New Roman" pitchFamily="18" charset="0"/>
            </a:endParaRPr>
          </a:p>
        </p:txBody>
      </p:sp>
    </p:spTree>
    <p:extLst>
      <p:ext uri="{BB962C8B-B14F-4D97-AF65-F5344CB8AC3E}">
        <p14:creationId xmlns:p14="http://schemas.microsoft.com/office/powerpoint/2010/main" val="145387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13</a:t>
            </a:fld>
            <a:endParaRPr lang="en-US" dirty="0"/>
          </a:p>
        </p:txBody>
      </p:sp>
    </p:spTree>
    <p:extLst>
      <p:ext uri="{BB962C8B-B14F-4D97-AF65-F5344CB8AC3E}">
        <p14:creationId xmlns:p14="http://schemas.microsoft.com/office/powerpoint/2010/main" val="29186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4FAB74CF-CD85-4D3F-95A0-9C363FB3838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1400" b="1">
                <a:solidFill>
                  <a:srgbClr val="FFFFFF"/>
                </a:solidFill>
                <a:latin typeface="Arial" panose="020B0604020202020204" pitchFamily="34" charset="0"/>
                <a:ea typeface="ＭＳ Ｐゴシック" panose="020B0600070205080204" pitchFamily="34" charset="-128"/>
              </a:defRPr>
            </a:lvl1pPr>
            <a:lvl2pPr marL="742950" indent="-285750">
              <a:defRPr sz="1400" b="1">
                <a:solidFill>
                  <a:srgbClr val="FFFFFF"/>
                </a:solidFill>
                <a:latin typeface="Arial" panose="020B0604020202020204" pitchFamily="34" charset="0"/>
                <a:ea typeface="ＭＳ Ｐゴシック" panose="020B0600070205080204" pitchFamily="34" charset="-128"/>
              </a:defRPr>
            </a:lvl2pPr>
            <a:lvl3pPr marL="1143000" indent="-228600">
              <a:defRPr sz="1400" b="1">
                <a:solidFill>
                  <a:srgbClr val="FFFFFF"/>
                </a:solidFill>
                <a:latin typeface="Arial" panose="020B0604020202020204" pitchFamily="34" charset="0"/>
                <a:ea typeface="ＭＳ Ｐゴシック" panose="020B0600070205080204" pitchFamily="34" charset="-128"/>
              </a:defRPr>
            </a:lvl3pPr>
            <a:lvl4pPr marL="1600200" indent="-228600">
              <a:defRPr sz="1400" b="1">
                <a:solidFill>
                  <a:srgbClr val="FFFFFF"/>
                </a:solidFill>
                <a:latin typeface="Arial" panose="020B0604020202020204" pitchFamily="34" charset="0"/>
                <a:ea typeface="ＭＳ Ｐゴシック" panose="020B0600070205080204" pitchFamily="34" charset="-128"/>
              </a:defRPr>
            </a:lvl4pPr>
            <a:lvl5pPr marL="2057400" indent="-228600">
              <a:defRPr sz="1400" b="1">
                <a:solidFill>
                  <a:srgbClr val="FFFFFF"/>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9pPr>
          </a:lstStyle>
          <a:p>
            <a:fld id="{933DD7C2-0E5B-4889-BA0D-0F3119C933A8}" type="slidenum">
              <a:rPr lang="en-US" altLang="en-US" sz="1300" b="0">
                <a:solidFill>
                  <a:schemeClr val="tx1"/>
                </a:solidFill>
                <a:latin typeface="Times New Roman" panose="02020603050405020304" pitchFamily="18" charset="0"/>
              </a:rPr>
              <a:pPr/>
              <a:t>14</a:t>
            </a:fld>
            <a:endParaRPr lang="en-US" altLang="en-US" sz="1300" b="0">
              <a:solidFill>
                <a:schemeClr val="tx1"/>
              </a:solidFill>
              <a:latin typeface="Times New Roman" panose="02020603050405020304" pitchFamily="18" charset="0"/>
            </a:endParaRPr>
          </a:p>
        </p:txBody>
      </p:sp>
      <p:sp>
        <p:nvSpPr>
          <p:cNvPr id="73731" name="Rectangle 2">
            <a:extLst>
              <a:ext uri="{FF2B5EF4-FFF2-40B4-BE49-F238E27FC236}">
                <a16:creationId xmlns:a16="http://schemas.microsoft.com/office/drawing/2014/main" id="{550B3473-3195-4BE9-8BBE-471B9D7EDD82}"/>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AAC611B1-5B60-415D-A87B-FD2BF176955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A15ECCD-E94A-4092-BCE0-086C88C35F3D}"/>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82BECBC9-F4C8-48A8-90FF-0EA642104F1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Geographic Inquiry process has 5 steps or stages, and it is circular (it never stops). We ask questions about our world, then we Collect data in the world, then we Explore the data to try to create new information, then we Analyze the information and try to create new Knowledge. Importantly, students should not only store this new knowledge (for example, writing it in a notebook), but they should also consider Acting on the new Knowledge. How can this knowledge help us to improve neighborhood recycling, or to clean </a:t>
            </a:r>
            <a:r>
              <a:rPr lang="en-US" altLang="en-US" dirty="0" err="1">
                <a:latin typeface="Arial" panose="020B0604020202020204" pitchFamily="34" charset="0"/>
              </a:rPr>
              <a:t>grafitti</a:t>
            </a:r>
            <a:r>
              <a:rPr lang="en-US" altLang="en-US" dirty="0">
                <a:latin typeface="Arial" panose="020B0604020202020204" pitchFamily="34" charset="0"/>
              </a:rPr>
              <a:t> on the walls, or where should more trees be planted? After students have acted, and made a small change in their world, then the process continues around in another cycle.</a:t>
            </a:r>
          </a:p>
        </p:txBody>
      </p:sp>
    </p:spTree>
    <p:extLst>
      <p:ext uri="{BB962C8B-B14F-4D97-AF65-F5344CB8AC3E}">
        <p14:creationId xmlns:p14="http://schemas.microsoft.com/office/powerpoint/2010/main" val="3939097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16</a:t>
            </a:fld>
            <a:endParaRPr lang="en-US" dirty="0"/>
          </a:p>
        </p:txBody>
      </p:sp>
    </p:spTree>
    <p:extLst>
      <p:ext uri="{BB962C8B-B14F-4D97-AF65-F5344CB8AC3E}">
        <p14:creationId xmlns:p14="http://schemas.microsoft.com/office/powerpoint/2010/main" val="888654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17</a:t>
            </a:fld>
            <a:endParaRPr lang="en-US" dirty="0"/>
          </a:p>
        </p:txBody>
      </p:sp>
    </p:spTree>
    <p:extLst>
      <p:ext uri="{BB962C8B-B14F-4D97-AF65-F5344CB8AC3E}">
        <p14:creationId xmlns:p14="http://schemas.microsoft.com/office/powerpoint/2010/main" val="1813615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18</a:t>
            </a:fld>
            <a:endParaRPr lang="en-US" dirty="0"/>
          </a:p>
        </p:txBody>
      </p:sp>
    </p:spTree>
    <p:extLst>
      <p:ext uri="{BB962C8B-B14F-4D97-AF65-F5344CB8AC3E}">
        <p14:creationId xmlns:p14="http://schemas.microsoft.com/office/powerpoint/2010/main" val="827455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19</a:t>
            </a:fld>
            <a:endParaRPr lang="en-US" dirty="0"/>
          </a:p>
        </p:txBody>
      </p:sp>
    </p:spTree>
    <p:extLst>
      <p:ext uri="{BB962C8B-B14F-4D97-AF65-F5344CB8AC3E}">
        <p14:creationId xmlns:p14="http://schemas.microsoft.com/office/powerpoint/2010/main" val="152447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a:t>
            </a:fld>
            <a:endParaRPr lang="en-US" dirty="0"/>
          </a:p>
        </p:txBody>
      </p:sp>
    </p:spTree>
    <p:extLst>
      <p:ext uri="{BB962C8B-B14F-4D97-AF65-F5344CB8AC3E}">
        <p14:creationId xmlns:p14="http://schemas.microsoft.com/office/powerpoint/2010/main" val="3960549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20</a:t>
            </a:fld>
            <a:endParaRPr lang="en-US" dirty="0"/>
          </a:p>
        </p:txBody>
      </p:sp>
    </p:spTree>
    <p:extLst>
      <p:ext uri="{BB962C8B-B14F-4D97-AF65-F5344CB8AC3E}">
        <p14:creationId xmlns:p14="http://schemas.microsoft.com/office/powerpoint/2010/main" val="2116451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21</a:t>
            </a:fld>
            <a:endParaRPr lang="en-US" dirty="0"/>
          </a:p>
        </p:txBody>
      </p:sp>
    </p:spTree>
    <p:extLst>
      <p:ext uri="{BB962C8B-B14F-4D97-AF65-F5344CB8AC3E}">
        <p14:creationId xmlns:p14="http://schemas.microsoft.com/office/powerpoint/2010/main" val="3733738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22</a:t>
            </a:fld>
            <a:endParaRPr lang="en-US" dirty="0"/>
          </a:p>
        </p:txBody>
      </p:sp>
    </p:spTree>
    <p:extLst>
      <p:ext uri="{BB962C8B-B14F-4D97-AF65-F5344CB8AC3E}">
        <p14:creationId xmlns:p14="http://schemas.microsoft.com/office/powerpoint/2010/main" val="3390123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23</a:t>
            </a:fld>
            <a:endParaRPr lang="en-US" dirty="0"/>
          </a:p>
        </p:txBody>
      </p:sp>
    </p:spTree>
    <p:extLst>
      <p:ext uri="{BB962C8B-B14F-4D97-AF65-F5344CB8AC3E}">
        <p14:creationId xmlns:p14="http://schemas.microsoft.com/office/powerpoint/2010/main" val="3761757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24</a:t>
            </a:fld>
            <a:endParaRPr lang="en-US" dirty="0"/>
          </a:p>
        </p:txBody>
      </p:sp>
    </p:spTree>
    <p:extLst>
      <p:ext uri="{BB962C8B-B14F-4D97-AF65-F5344CB8AC3E}">
        <p14:creationId xmlns:p14="http://schemas.microsoft.com/office/powerpoint/2010/main" val="1656892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25</a:t>
            </a:fld>
            <a:endParaRPr lang="en-US" dirty="0"/>
          </a:p>
        </p:txBody>
      </p:sp>
    </p:spTree>
    <p:extLst>
      <p:ext uri="{BB962C8B-B14F-4D97-AF65-F5344CB8AC3E}">
        <p14:creationId xmlns:p14="http://schemas.microsoft.com/office/powerpoint/2010/main" val="2413190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26</a:t>
            </a:fld>
            <a:endParaRPr lang="en-US" dirty="0"/>
          </a:p>
        </p:txBody>
      </p:sp>
    </p:spTree>
    <p:extLst>
      <p:ext uri="{BB962C8B-B14F-4D97-AF65-F5344CB8AC3E}">
        <p14:creationId xmlns:p14="http://schemas.microsoft.com/office/powerpoint/2010/main" val="862180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27</a:t>
            </a:fld>
            <a:endParaRPr lang="en-US" dirty="0"/>
          </a:p>
        </p:txBody>
      </p:sp>
    </p:spTree>
    <p:extLst>
      <p:ext uri="{BB962C8B-B14F-4D97-AF65-F5344CB8AC3E}">
        <p14:creationId xmlns:p14="http://schemas.microsoft.com/office/powerpoint/2010/main" val="2021801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28</a:t>
            </a:fld>
            <a:endParaRPr lang="en-US" dirty="0"/>
          </a:p>
        </p:txBody>
      </p:sp>
    </p:spTree>
    <p:extLst>
      <p:ext uri="{BB962C8B-B14F-4D97-AF65-F5344CB8AC3E}">
        <p14:creationId xmlns:p14="http://schemas.microsoft.com/office/powerpoint/2010/main" val="3779971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29</a:t>
            </a:fld>
            <a:endParaRPr lang="en-US" dirty="0"/>
          </a:p>
        </p:txBody>
      </p:sp>
    </p:spTree>
    <p:extLst>
      <p:ext uri="{BB962C8B-B14F-4D97-AF65-F5344CB8AC3E}">
        <p14:creationId xmlns:p14="http://schemas.microsoft.com/office/powerpoint/2010/main" val="265012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a:t>
            </a:fld>
            <a:endParaRPr lang="en-US" dirty="0"/>
          </a:p>
        </p:txBody>
      </p:sp>
    </p:spTree>
    <p:extLst>
      <p:ext uri="{BB962C8B-B14F-4D97-AF65-F5344CB8AC3E}">
        <p14:creationId xmlns:p14="http://schemas.microsoft.com/office/powerpoint/2010/main" val="2035173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30</a:t>
            </a:fld>
            <a:endParaRPr lang="en-US" dirty="0"/>
          </a:p>
        </p:txBody>
      </p:sp>
    </p:spTree>
    <p:extLst>
      <p:ext uri="{BB962C8B-B14F-4D97-AF65-F5344CB8AC3E}">
        <p14:creationId xmlns:p14="http://schemas.microsoft.com/office/powerpoint/2010/main" val="69809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31</a:t>
            </a:fld>
            <a:endParaRPr lang="en-US" dirty="0"/>
          </a:p>
        </p:txBody>
      </p:sp>
    </p:spTree>
    <p:extLst>
      <p:ext uri="{BB962C8B-B14F-4D97-AF65-F5344CB8AC3E}">
        <p14:creationId xmlns:p14="http://schemas.microsoft.com/office/powerpoint/2010/main" val="1351108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32</a:t>
            </a:fld>
            <a:endParaRPr lang="en-US" dirty="0"/>
          </a:p>
        </p:txBody>
      </p:sp>
    </p:spTree>
    <p:extLst>
      <p:ext uri="{BB962C8B-B14F-4D97-AF65-F5344CB8AC3E}">
        <p14:creationId xmlns:p14="http://schemas.microsoft.com/office/powerpoint/2010/main" val="58941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33</a:t>
            </a:fld>
            <a:endParaRPr lang="en-US" dirty="0"/>
          </a:p>
        </p:txBody>
      </p:sp>
    </p:spTree>
    <p:extLst>
      <p:ext uri="{BB962C8B-B14F-4D97-AF65-F5344CB8AC3E}">
        <p14:creationId xmlns:p14="http://schemas.microsoft.com/office/powerpoint/2010/main" val="1349465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34</a:t>
            </a:fld>
            <a:endParaRPr lang="en-US" dirty="0"/>
          </a:p>
        </p:txBody>
      </p:sp>
    </p:spTree>
    <p:extLst>
      <p:ext uri="{BB962C8B-B14F-4D97-AF65-F5344CB8AC3E}">
        <p14:creationId xmlns:p14="http://schemas.microsoft.com/office/powerpoint/2010/main" val="1489356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35</a:t>
            </a:fld>
            <a:endParaRPr lang="en-US" dirty="0"/>
          </a:p>
        </p:txBody>
      </p:sp>
    </p:spTree>
    <p:extLst>
      <p:ext uri="{BB962C8B-B14F-4D97-AF65-F5344CB8AC3E}">
        <p14:creationId xmlns:p14="http://schemas.microsoft.com/office/powerpoint/2010/main" val="2180313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36</a:t>
            </a:fld>
            <a:endParaRPr lang="en-US" dirty="0"/>
          </a:p>
        </p:txBody>
      </p:sp>
    </p:spTree>
    <p:extLst>
      <p:ext uri="{BB962C8B-B14F-4D97-AF65-F5344CB8AC3E}">
        <p14:creationId xmlns:p14="http://schemas.microsoft.com/office/powerpoint/2010/main" val="2618492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37</a:t>
            </a:fld>
            <a:endParaRPr lang="en-US" dirty="0"/>
          </a:p>
        </p:txBody>
      </p:sp>
    </p:spTree>
    <p:extLst>
      <p:ext uri="{BB962C8B-B14F-4D97-AF65-F5344CB8AC3E}">
        <p14:creationId xmlns:p14="http://schemas.microsoft.com/office/powerpoint/2010/main" val="644728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38</a:t>
            </a:fld>
            <a:endParaRPr lang="en-US" dirty="0"/>
          </a:p>
        </p:txBody>
      </p:sp>
    </p:spTree>
    <p:extLst>
      <p:ext uri="{BB962C8B-B14F-4D97-AF65-F5344CB8AC3E}">
        <p14:creationId xmlns:p14="http://schemas.microsoft.com/office/powerpoint/2010/main" val="2704656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39</a:t>
            </a:fld>
            <a:endParaRPr lang="en-US" dirty="0"/>
          </a:p>
        </p:txBody>
      </p:sp>
    </p:spTree>
    <p:extLst>
      <p:ext uri="{BB962C8B-B14F-4D97-AF65-F5344CB8AC3E}">
        <p14:creationId xmlns:p14="http://schemas.microsoft.com/office/powerpoint/2010/main" val="289407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4</a:t>
            </a:fld>
            <a:endParaRPr lang="en-US" dirty="0"/>
          </a:p>
        </p:txBody>
      </p:sp>
    </p:spTree>
    <p:extLst>
      <p:ext uri="{BB962C8B-B14F-4D97-AF65-F5344CB8AC3E}">
        <p14:creationId xmlns:p14="http://schemas.microsoft.com/office/powerpoint/2010/main" val="3671617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One</a:t>
            </a:r>
            <a:r>
              <a:rPr lang="es-ES" dirty="0"/>
              <a:t> of </a:t>
            </a:r>
            <a:r>
              <a:rPr lang="es-ES" dirty="0" err="1"/>
              <a:t>our</a:t>
            </a:r>
            <a:r>
              <a:rPr lang="es-ES" dirty="0"/>
              <a:t> </a:t>
            </a:r>
            <a:r>
              <a:rPr lang="es-ES" dirty="0" err="1"/>
              <a:t>pioneering</a:t>
            </a:r>
            <a:r>
              <a:rPr lang="es-ES" dirty="0"/>
              <a:t> </a:t>
            </a:r>
            <a:r>
              <a:rPr lang="es-ES" dirty="0" err="1"/>
              <a:t>education</a:t>
            </a:r>
            <a:r>
              <a:rPr lang="es-ES" dirty="0"/>
              <a:t> </a:t>
            </a:r>
            <a:r>
              <a:rPr lang="es-ES" dirty="0" err="1"/>
              <a:t>collaborations</a:t>
            </a:r>
            <a:r>
              <a:rPr lang="es-ES" dirty="0"/>
              <a:t>, </a:t>
            </a:r>
            <a:r>
              <a:rPr lang="es-ES" dirty="0" err="1"/>
              <a:t>is</a:t>
            </a:r>
            <a:r>
              <a:rPr lang="es-ES" dirty="0"/>
              <a:t> </a:t>
            </a:r>
            <a:r>
              <a:rPr lang="es-ES" dirty="0" err="1"/>
              <a:t>with</a:t>
            </a:r>
            <a:r>
              <a:rPr lang="es-ES" dirty="0"/>
              <a:t> </a:t>
            </a:r>
            <a:r>
              <a:rPr lang="es-ES" dirty="0" err="1"/>
              <a:t>the</a:t>
            </a:r>
            <a:r>
              <a:rPr lang="es-ES" dirty="0"/>
              <a:t> Abu </a:t>
            </a:r>
            <a:r>
              <a:rPr lang="es-ES" dirty="0" err="1"/>
              <a:t>Dhabi</a:t>
            </a:r>
            <a:r>
              <a:rPr lang="es-ES" dirty="0"/>
              <a:t> </a:t>
            </a:r>
            <a:r>
              <a:rPr lang="es-ES" dirty="0" err="1"/>
              <a:t>government</a:t>
            </a:r>
            <a:r>
              <a:rPr lang="es-ES" dirty="0"/>
              <a:t>,</a:t>
            </a:r>
            <a:r>
              <a:rPr lang="es-ES" baseline="0" dirty="0"/>
              <a:t> </a:t>
            </a:r>
            <a:r>
              <a:rPr lang="es-ES" baseline="0" dirty="0" err="1"/>
              <a:t>which</a:t>
            </a:r>
            <a:r>
              <a:rPr lang="es-ES" baseline="0" dirty="0"/>
              <a:t> </a:t>
            </a:r>
            <a:r>
              <a:rPr lang="es-ES" baseline="0" dirty="0" err="1"/>
              <a:t>is</a:t>
            </a:r>
            <a:r>
              <a:rPr lang="es-ES" baseline="0" dirty="0"/>
              <a:t> in </a:t>
            </a:r>
            <a:r>
              <a:rPr lang="es-ES" baseline="0" dirty="0" err="1"/>
              <a:t>the</a:t>
            </a:r>
            <a:r>
              <a:rPr lang="es-ES" baseline="0" dirty="0"/>
              <a:t> </a:t>
            </a:r>
            <a:r>
              <a:rPr lang="es-ES" baseline="0" dirty="0" err="1"/>
              <a:t>process</a:t>
            </a:r>
            <a:r>
              <a:rPr lang="es-ES" baseline="0" dirty="0"/>
              <a:t> of </a:t>
            </a:r>
            <a:r>
              <a:rPr lang="es-ES" baseline="0" dirty="0" err="1"/>
              <a:t>modernization</a:t>
            </a:r>
            <a:r>
              <a:rPr lang="es-ES" baseline="0" dirty="0"/>
              <a:t> </a:t>
            </a:r>
            <a:r>
              <a:rPr lang="es-ES" baseline="0" dirty="0" err="1"/>
              <a:t>using</a:t>
            </a:r>
            <a:r>
              <a:rPr lang="es-ES" baseline="0" dirty="0"/>
              <a:t> GIS. </a:t>
            </a:r>
            <a:r>
              <a:rPr lang="es-ES" baseline="0" dirty="0" err="1"/>
              <a:t>This</a:t>
            </a:r>
            <a:r>
              <a:rPr lang="es-ES" baseline="0" dirty="0"/>
              <a:t> </a:t>
            </a:r>
            <a:r>
              <a:rPr lang="es-ES" baseline="0" dirty="0" err="1"/>
              <a:t>includes</a:t>
            </a:r>
            <a:r>
              <a:rPr lang="es-ES" baseline="0" dirty="0"/>
              <a:t> </a:t>
            </a:r>
            <a:r>
              <a:rPr lang="es-ES" baseline="0" dirty="0" err="1"/>
              <a:t>the</a:t>
            </a:r>
            <a:r>
              <a:rPr lang="es-ES" baseline="0" dirty="0"/>
              <a:t> use of GIS at </a:t>
            </a:r>
            <a:r>
              <a:rPr lang="es-ES" baseline="0" dirty="0" err="1"/>
              <a:t>schools</a:t>
            </a:r>
            <a:r>
              <a:rPr lang="es-ES" baseline="0" dirty="0"/>
              <a:t> and </a:t>
            </a:r>
            <a:r>
              <a:rPr lang="es-ES" baseline="0" dirty="0" err="1"/>
              <a:t>universities</a:t>
            </a:r>
            <a:r>
              <a:rPr lang="es-ES" baseline="0" dirty="0"/>
              <a:t>, and so </a:t>
            </a:r>
            <a:r>
              <a:rPr lang="es-ES" baseline="0" dirty="0" err="1"/>
              <a:t>Esri</a:t>
            </a:r>
            <a:r>
              <a:rPr lang="es-ES" baseline="0" dirty="0"/>
              <a:t> has </a:t>
            </a:r>
            <a:r>
              <a:rPr lang="es-ES" baseline="0" dirty="0" err="1"/>
              <a:t>been</a:t>
            </a:r>
            <a:r>
              <a:rPr lang="es-ES" baseline="0" dirty="0"/>
              <a:t> training Abu </a:t>
            </a:r>
            <a:r>
              <a:rPr lang="es-ES" baseline="0" dirty="0" err="1"/>
              <a:t>Dhabi</a:t>
            </a:r>
            <a:r>
              <a:rPr lang="es-ES" baseline="0" dirty="0"/>
              <a:t> </a:t>
            </a:r>
            <a:r>
              <a:rPr lang="es-ES" baseline="0" dirty="0" err="1"/>
              <a:t>teachers</a:t>
            </a:r>
            <a:r>
              <a:rPr lang="es-ES" baseline="0" dirty="0"/>
              <a:t> </a:t>
            </a:r>
            <a:r>
              <a:rPr lang="es-ES" baseline="0" dirty="0" err="1"/>
              <a:t>about</a:t>
            </a:r>
            <a:r>
              <a:rPr lang="es-ES" baseline="0" dirty="0"/>
              <a:t> </a:t>
            </a:r>
            <a:r>
              <a:rPr lang="es-ES" baseline="0" dirty="0" err="1"/>
              <a:t>the</a:t>
            </a:r>
            <a:r>
              <a:rPr lang="es-ES" baseline="0" dirty="0"/>
              <a:t> </a:t>
            </a:r>
            <a:r>
              <a:rPr lang="es-ES" baseline="0" dirty="0" err="1"/>
              <a:t>value</a:t>
            </a:r>
            <a:r>
              <a:rPr lang="es-ES" baseline="0" dirty="0"/>
              <a:t> of </a:t>
            </a:r>
            <a:r>
              <a:rPr lang="es-ES" baseline="0" dirty="0" err="1"/>
              <a:t>Spatial</a:t>
            </a:r>
            <a:r>
              <a:rPr lang="es-ES" baseline="0" dirty="0"/>
              <a:t> </a:t>
            </a:r>
            <a:r>
              <a:rPr lang="es-ES" baseline="0" dirty="0" err="1"/>
              <a:t>Thinking</a:t>
            </a:r>
            <a:r>
              <a:rPr lang="es-ES" baseline="0" dirty="0"/>
              <a:t> and </a:t>
            </a:r>
            <a:r>
              <a:rPr lang="es-ES" baseline="0" dirty="0" err="1"/>
              <a:t>about</a:t>
            </a:r>
            <a:r>
              <a:rPr lang="es-ES" baseline="0" dirty="0"/>
              <a:t> </a:t>
            </a:r>
            <a:r>
              <a:rPr lang="es-ES" baseline="0" dirty="0" err="1"/>
              <a:t>the</a:t>
            </a:r>
            <a:r>
              <a:rPr lang="es-ES" baseline="0" dirty="0"/>
              <a:t> use of GIS in </a:t>
            </a:r>
            <a:r>
              <a:rPr lang="es-ES" baseline="0" dirty="0" err="1"/>
              <a:t>science</a:t>
            </a:r>
            <a:r>
              <a:rPr lang="es-ES" baseline="0" dirty="0"/>
              <a:t> and </a:t>
            </a:r>
            <a:r>
              <a:rPr lang="es-ES" baseline="0" dirty="0" err="1"/>
              <a:t>mathematics</a:t>
            </a:r>
            <a:r>
              <a:rPr lang="es-ES" baseline="0" dirty="0"/>
              <a:t> clases.</a:t>
            </a:r>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40</a:t>
            </a:fld>
            <a:endParaRPr lang="en-US" dirty="0"/>
          </a:p>
        </p:txBody>
      </p:sp>
    </p:spTree>
    <p:extLst>
      <p:ext uri="{BB962C8B-B14F-4D97-AF65-F5344CB8AC3E}">
        <p14:creationId xmlns:p14="http://schemas.microsoft.com/office/powerpoint/2010/main" val="1750752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Esri </a:t>
            </a:r>
            <a:r>
              <a:rPr lang="es-ES" dirty="0" err="1"/>
              <a:t>visited</a:t>
            </a:r>
            <a:r>
              <a:rPr lang="es-ES" baseline="0" dirty="0"/>
              <a:t> and </a:t>
            </a:r>
            <a:r>
              <a:rPr lang="es-ES" baseline="0" dirty="0" err="1"/>
              <a:t>trained</a:t>
            </a:r>
            <a:r>
              <a:rPr lang="es-ES" baseline="0" dirty="0"/>
              <a:t> more </a:t>
            </a:r>
            <a:r>
              <a:rPr lang="es-ES" baseline="0" dirty="0" err="1"/>
              <a:t>than</a:t>
            </a:r>
            <a:r>
              <a:rPr lang="es-ES" baseline="0" dirty="0"/>
              <a:t> 100 </a:t>
            </a:r>
            <a:r>
              <a:rPr lang="es-ES" baseline="0" dirty="0" err="1"/>
              <a:t>secondary</a:t>
            </a:r>
            <a:r>
              <a:rPr lang="es-ES" baseline="0" dirty="0"/>
              <a:t> </a:t>
            </a:r>
            <a:r>
              <a:rPr lang="es-ES" baseline="0" dirty="0" err="1"/>
              <a:t>school</a:t>
            </a:r>
            <a:r>
              <a:rPr lang="es-ES" baseline="0" dirty="0"/>
              <a:t> </a:t>
            </a:r>
            <a:r>
              <a:rPr lang="es-ES" baseline="0" dirty="0" err="1"/>
              <a:t>teachers</a:t>
            </a:r>
            <a:r>
              <a:rPr lang="es-ES" baseline="0" dirty="0"/>
              <a:t> of </a:t>
            </a:r>
            <a:r>
              <a:rPr lang="es-ES" baseline="0" dirty="0" err="1"/>
              <a:t>science</a:t>
            </a:r>
            <a:r>
              <a:rPr lang="es-ES" baseline="0" dirty="0"/>
              <a:t> and </a:t>
            </a:r>
            <a:r>
              <a:rPr lang="es-ES" baseline="0" dirty="0" err="1"/>
              <a:t>mathematics</a:t>
            </a:r>
            <a:r>
              <a:rPr lang="es-ES" baseline="0" dirty="0"/>
              <a:t>, to use ArcGIS Online to </a:t>
            </a:r>
            <a:r>
              <a:rPr lang="es-ES" baseline="0" dirty="0" err="1"/>
              <a:t>teach</a:t>
            </a:r>
            <a:r>
              <a:rPr lang="es-ES" baseline="0" dirty="0"/>
              <a:t> </a:t>
            </a:r>
            <a:r>
              <a:rPr lang="es-ES" baseline="0" dirty="0" err="1"/>
              <a:t>their</a:t>
            </a:r>
            <a:r>
              <a:rPr lang="es-ES" baseline="0" dirty="0"/>
              <a:t> </a:t>
            </a:r>
            <a:r>
              <a:rPr lang="es-ES" baseline="0" dirty="0" err="1"/>
              <a:t>classes</a:t>
            </a:r>
            <a:r>
              <a:rPr lang="es-ES" baseline="0" dirty="0"/>
              <a:t>!</a:t>
            </a:r>
            <a:endParaRPr lang="en-US" dirty="0"/>
          </a:p>
        </p:txBody>
      </p:sp>
      <p:sp>
        <p:nvSpPr>
          <p:cNvPr id="4" name="Slide Number Placeholder 3"/>
          <p:cNvSpPr>
            <a:spLocks noGrp="1"/>
          </p:cNvSpPr>
          <p:nvPr>
            <p:ph type="sldNum" sz="quarter" idx="10"/>
          </p:nvPr>
        </p:nvSpPr>
        <p:spPr/>
        <p:txBody>
          <a:bodyPr/>
          <a:lstStyle/>
          <a:p>
            <a:fld id="{72AF6FBD-796D-47E5-9AB4-83501BB9D45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46600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Teachers</a:t>
            </a:r>
            <a:r>
              <a:rPr lang="es-ES" dirty="0"/>
              <a:t> </a:t>
            </a:r>
            <a:r>
              <a:rPr lang="es-ES" dirty="0" err="1"/>
              <a:t>learned</a:t>
            </a:r>
            <a:r>
              <a:rPr lang="es-ES" dirty="0"/>
              <a:t> </a:t>
            </a:r>
            <a:r>
              <a:rPr lang="es-ES" dirty="0" err="1"/>
              <a:t>how</a:t>
            </a:r>
            <a:r>
              <a:rPr lang="es-ES" dirty="0"/>
              <a:t> to </a:t>
            </a:r>
            <a:r>
              <a:rPr lang="es-ES" dirty="0" err="1"/>
              <a:t>bring</a:t>
            </a:r>
            <a:r>
              <a:rPr lang="es-ES" dirty="0"/>
              <a:t> </a:t>
            </a:r>
            <a:r>
              <a:rPr lang="es-ES" dirty="0" err="1"/>
              <a:t>their</a:t>
            </a:r>
            <a:r>
              <a:rPr lang="es-ES" dirty="0"/>
              <a:t> </a:t>
            </a:r>
            <a:r>
              <a:rPr lang="es-ES" dirty="0" err="1"/>
              <a:t>students</a:t>
            </a:r>
            <a:r>
              <a:rPr lang="es-ES" dirty="0"/>
              <a:t> </a:t>
            </a:r>
            <a:r>
              <a:rPr lang="es-ES" dirty="0" err="1"/>
              <a:t>outside</a:t>
            </a:r>
            <a:r>
              <a:rPr lang="es-ES" dirty="0"/>
              <a:t> and </a:t>
            </a:r>
            <a:r>
              <a:rPr lang="es-ES" dirty="0" err="1"/>
              <a:t>collect</a:t>
            </a:r>
            <a:r>
              <a:rPr lang="es-ES" dirty="0"/>
              <a:t> data </a:t>
            </a:r>
            <a:r>
              <a:rPr lang="es-ES" dirty="0" err="1"/>
              <a:t>about</a:t>
            </a:r>
            <a:r>
              <a:rPr lang="es-ES" dirty="0"/>
              <a:t> </a:t>
            </a:r>
            <a:r>
              <a:rPr lang="es-ES" dirty="0" err="1"/>
              <a:t>their</a:t>
            </a:r>
            <a:r>
              <a:rPr lang="es-ES" dirty="0"/>
              <a:t> </a:t>
            </a:r>
            <a:r>
              <a:rPr lang="es-ES" dirty="0" err="1"/>
              <a:t>environment</a:t>
            </a:r>
            <a:r>
              <a:rPr lang="es-ES" dirty="0"/>
              <a:t>.</a:t>
            </a:r>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42</a:t>
            </a:fld>
            <a:endParaRPr lang="en-US" dirty="0"/>
          </a:p>
        </p:txBody>
      </p:sp>
    </p:spTree>
    <p:extLst>
      <p:ext uri="{BB962C8B-B14F-4D97-AF65-F5344CB8AC3E}">
        <p14:creationId xmlns:p14="http://schemas.microsoft.com/office/powerpoint/2010/main" val="503731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Middle</a:t>
            </a:r>
            <a:r>
              <a:rPr lang="es-ES" baseline="0" dirty="0"/>
              <a:t> </a:t>
            </a:r>
            <a:r>
              <a:rPr lang="es-ES" baseline="0" dirty="0" err="1"/>
              <a:t>school</a:t>
            </a:r>
            <a:r>
              <a:rPr lang="es-ES" baseline="0" dirty="0"/>
              <a:t> </a:t>
            </a:r>
            <a:r>
              <a:rPr lang="es-ES" baseline="0" dirty="0" err="1"/>
              <a:t>students</a:t>
            </a:r>
            <a:r>
              <a:rPr lang="es-ES" baseline="0" dirty="0"/>
              <a:t> (</a:t>
            </a:r>
            <a:r>
              <a:rPr lang="es-ES" baseline="0" dirty="0" err="1"/>
              <a:t>around</a:t>
            </a:r>
            <a:r>
              <a:rPr lang="es-ES" baseline="0" dirty="0"/>
              <a:t> 13 </a:t>
            </a:r>
            <a:r>
              <a:rPr lang="es-ES" baseline="0" dirty="0" err="1"/>
              <a:t>years</a:t>
            </a:r>
            <a:r>
              <a:rPr lang="es-ES" baseline="0" dirty="0"/>
              <a:t> </a:t>
            </a:r>
            <a:r>
              <a:rPr lang="es-ES" baseline="0" dirty="0" err="1"/>
              <a:t>old</a:t>
            </a:r>
            <a:r>
              <a:rPr lang="es-ES" baseline="0" dirty="0"/>
              <a:t>) are </a:t>
            </a:r>
            <a:r>
              <a:rPr lang="es-ES" baseline="0" dirty="0" err="1"/>
              <a:t>now</a:t>
            </a:r>
            <a:r>
              <a:rPr lang="es-ES" baseline="0" dirty="0"/>
              <a:t> </a:t>
            </a:r>
            <a:r>
              <a:rPr lang="es-ES" baseline="0" dirty="0" err="1"/>
              <a:t>taking</a:t>
            </a:r>
            <a:r>
              <a:rPr lang="es-ES" baseline="0" dirty="0"/>
              <a:t> GIS </a:t>
            </a:r>
            <a:r>
              <a:rPr lang="es-ES" baseline="0" dirty="0" err="1"/>
              <a:t>into</a:t>
            </a:r>
            <a:r>
              <a:rPr lang="es-ES" baseline="0" dirty="0"/>
              <a:t> </a:t>
            </a:r>
            <a:r>
              <a:rPr lang="es-ES" baseline="0" dirty="0" err="1"/>
              <a:t>the</a:t>
            </a:r>
            <a:r>
              <a:rPr lang="es-ES" baseline="0" dirty="0"/>
              <a:t> </a:t>
            </a:r>
            <a:r>
              <a:rPr lang="es-ES" baseline="0" dirty="0" err="1"/>
              <a:t>field</a:t>
            </a:r>
            <a:r>
              <a:rPr lang="es-ES" baseline="0" dirty="0"/>
              <a:t>, to </a:t>
            </a:r>
            <a:r>
              <a:rPr lang="es-ES" baseline="0" dirty="0" err="1"/>
              <a:t>collect</a:t>
            </a:r>
            <a:r>
              <a:rPr lang="es-ES" baseline="0" dirty="0"/>
              <a:t> data </a:t>
            </a:r>
            <a:r>
              <a:rPr lang="es-ES" baseline="0" dirty="0" err="1"/>
              <a:t>about</a:t>
            </a:r>
            <a:r>
              <a:rPr lang="es-ES" baseline="0" dirty="0"/>
              <a:t> </a:t>
            </a:r>
            <a:r>
              <a:rPr lang="es-ES" baseline="0" dirty="0" err="1"/>
              <a:t>their</a:t>
            </a:r>
            <a:r>
              <a:rPr lang="es-ES" baseline="0" dirty="0"/>
              <a:t> </a:t>
            </a:r>
            <a:r>
              <a:rPr lang="es-ES" baseline="0" dirty="0" err="1"/>
              <a:t>environment</a:t>
            </a:r>
            <a:r>
              <a:rPr lang="es-ES" baseline="0" dirty="0"/>
              <a:t> (in </a:t>
            </a:r>
            <a:r>
              <a:rPr lang="es-ES" baseline="0" dirty="0" err="1"/>
              <a:t>this</a:t>
            </a:r>
            <a:r>
              <a:rPr lang="es-ES" baseline="0" dirty="0"/>
              <a:t> case </a:t>
            </a:r>
            <a:r>
              <a:rPr lang="es-ES" baseline="0" dirty="0" err="1"/>
              <a:t>the</a:t>
            </a:r>
            <a:r>
              <a:rPr lang="es-ES" baseline="0" dirty="0"/>
              <a:t> </a:t>
            </a:r>
            <a:r>
              <a:rPr lang="es-ES" baseline="0" dirty="0" err="1"/>
              <a:t>mangrove</a:t>
            </a:r>
            <a:r>
              <a:rPr lang="es-ES" baseline="0" dirty="0"/>
              <a:t> </a:t>
            </a:r>
            <a:r>
              <a:rPr lang="es-ES" baseline="0" dirty="0" err="1"/>
              <a:t>areas</a:t>
            </a:r>
            <a:r>
              <a:rPr lang="es-ES" baseline="0" dirty="0"/>
              <a:t>), and </a:t>
            </a:r>
            <a:r>
              <a:rPr lang="es-ES" baseline="0" dirty="0" err="1"/>
              <a:t>then</a:t>
            </a:r>
            <a:r>
              <a:rPr lang="es-ES" baseline="0" dirty="0"/>
              <a:t> </a:t>
            </a:r>
            <a:r>
              <a:rPr lang="es-ES" baseline="0" dirty="0" err="1"/>
              <a:t>when</a:t>
            </a:r>
            <a:r>
              <a:rPr lang="es-ES" baseline="0" dirty="0"/>
              <a:t> back in </a:t>
            </a:r>
            <a:r>
              <a:rPr lang="es-ES" baseline="0" dirty="0" err="1"/>
              <a:t>the</a:t>
            </a:r>
            <a:r>
              <a:rPr lang="es-ES" baseline="0" dirty="0"/>
              <a:t> </a:t>
            </a:r>
            <a:r>
              <a:rPr lang="es-ES" baseline="0" dirty="0" err="1"/>
              <a:t>classroom</a:t>
            </a:r>
            <a:r>
              <a:rPr lang="es-ES" baseline="0" dirty="0"/>
              <a:t> </a:t>
            </a:r>
            <a:r>
              <a:rPr lang="es-ES" baseline="0" dirty="0" err="1"/>
              <a:t>they</a:t>
            </a:r>
            <a:r>
              <a:rPr lang="es-ES" baseline="0" dirty="0"/>
              <a:t> </a:t>
            </a:r>
            <a:r>
              <a:rPr lang="es-ES" baseline="0" dirty="0" err="1"/>
              <a:t>analyze</a:t>
            </a:r>
            <a:r>
              <a:rPr lang="es-ES" baseline="0" dirty="0"/>
              <a:t> </a:t>
            </a:r>
            <a:r>
              <a:rPr lang="es-ES" baseline="0" dirty="0" err="1"/>
              <a:t>their</a:t>
            </a:r>
            <a:r>
              <a:rPr lang="es-ES" baseline="0" dirty="0"/>
              <a:t> data and </a:t>
            </a:r>
            <a:r>
              <a:rPr lang="es-ES" baseline="0" dirty="0" err="1"/>
              <a:t>answer</a:t>
            </a:r>
            <a:r>
              <a:rPr lang="es-ES" baseline="0" dirty="0"/>
              <a:t> </a:t>
            </a:r>
            <a:r>
              <a:rPr lang="es-ES" baseline="0" dirty="0" err="1"/>
              <a:t>environmental</a:t>
            </a:r>
            <a:r>
              <a:rPr lang="es-ES" baseline="0" dirty="0"/>
              <a:t> </a:t>
            </a:r>
            <a:r>
              <a:rPr lang="es-ES" baseline="0" dirty="0" err="1"/>
              <a:t>questions</a:t>
            </a:r>
            <a:r>
              <a:rPr lang="es-ES" baseline="0" dirty="0"/>
              <a:t>. </a:t>
            </a:r>
            <a:r>
              <a:rPr lang="es-ES" baseline="0" dirty="0" err="1"/>
              <a:t>The</a:t>
            </a:r>
            <a:r>
              <a:rPr lang="es-ES" baseline="0" dirty="0"/>
              <a:t> Abu </a:t>
            </a:r>
            <a:r>
              <a:rPr lang="es-ES" baseline="0" dirty="0" err="1"/>
              <a:t>Dhabi</a:t>
            </a:r>
            <a:r>
              <a:rPr lang="es-ES" baseline="0" dirty="0"/>
              <a:t> </a:t>
            </a:r>
            <a:r>
              <a:rPr lang="es-ES" baseline="0" dirty="0" err="1"/>
              <a:t>schools</a:t>
            </a:r>
            <a:r>
              <a:rPr lang="es-ES" baseline="0" dirty="0"/>
              <a:t> </a:t>
            </a:r>
            <a:r>
              <a:rPr lang="es-ES" baseline="0" dirty="0" err="1"/>
              <a:t>also</a:t>
            </a:r>
            <a:r>
              <a:rPr lang="es-ES" baseline="0" dirty="0"/>
              <a:t> </a:t>
            </a:r>
            <a:r>
              <a:rPr lang="es-ES" baseline="0" dirty="0" err="1"/>
              <a:t>like</a:t>
            </a:r>
            <a:r>
              <a:rPr lang="es-ES" baseline="0" dirty="0"/>
              <a:t> </a:t>
            </a:r>
            <a:r>
              <a:rPr lang="es-ES" baseline="0" dirty="0" err="1"/>
              <a:t>that</a:t>
            </a:r>
            <a:r>
              <a:rPr lang="es-ES" baseline="0" dirty="0"/>
              <a:t> </a:t>
            </a:r>
            <a:r>
              <a:rPr lang="es-ES" baseline="0" dirty="0" err="1"/>
              <a:t>these</a:t>
            </a:r>
            <a:r>
              <a:rPr lang="es-ES" baseline="0" dirty="0"/>
              <a:t> GIS </a:t>
            </a:r>
            <a:r>
              <a:rPr lang="es-ES" baseline="0" dirty="0" err="1"/>
              <a:t>projects</a:t>
            </a:r>
            <a:r>
              <a:rPr lang="es-ES" baseline="0" dirty="0"/>
              <a:t> are </a:t>
            </a:r>
            <a:r>
              <a:rPr lang="es-ES" baseline="0" dirty="0" err="1"/>
              <a:t>teaching</a:t>
            </a:r>
            <a:r>
              <a:rPr lang="es-ES" baseline="0" dirty="0"/>
              <a:t> </a:t>
            </a:r>
            <a:r>
              <a:rPr lang="es-ES" baseline="0" dirty="0" err="1"/>
              <a:t>their</a:t>
            </a:r>
            <a:r>
              <a:rPr lang="es-ES" baseline="0" dirty="0"/>
              <a:t> </a:t>
            </a:r>
            <a:r>
              <a:rPr lang="es-ES" baseline="0" dirty="0" err="1"/>
              <a:t>students</a:t>
            </a:r>
            <a:r>
              <a:rPr lang="es-ES" baseline="0" dirty="0"/>
              <a:t> </a:t>
            </a:r>
            <a:r>
              <a:rPr lang="es-ES" baseline="0" dirty="0" err="1"/>
              <a:t>about</a:t>
            </a:r>
            <a:r>
              <a:rPr lang="es-ES" baseline="0" dirty="0"/>
              <a:t> </a:t>
            </a:r>
            <a:r>
              <a:rPr lang="es-ES" baseline="0" dirty="0" err="1"/>
              <a:t>how</a:t>
            </a:r>
            <a:r>
              <a:rPr lang="es-ES" baseline="0" dirty="0"/>
              <a:t> to </a:t>
            </a:r>
            <a:r>
              <a:rPr lang="es-ES" baseline="0" dirty="0" err="1"/>
              <a:t>work</a:t>
            </a:r>
            <a:r>
              <a:rPr lang="es-ES" baseline="0" dirty="0"/>
              <a:t> in </a:t>
            </a:r>
            <a:r>
              <a:rPr lang="es-ES" baseline="0" dirty="0" err="1"/>
              <a:t>groups</a:t>
            </a:r>
            <a:r>
              <a:rPr lang="es-ES" baseline="0" dirty="0"/>
              <a:t>, be more </a:t>
            </a:r>
            <a:r>
              <a:rPr lang="es-ES" baseline="0" dirty="0" err="1"/>
              <a:t>analytical</a:t>
            </a:r>
            <a:r>
              <a:rPr lang="es-ES" baseline="0" dirty="0"/>
              <a:t>, and </a:t>
            </a:r>
            <a:r>
              <a:rPr lang="es-ES" baseline="0" dirty="0" err="1"/>
              <a:t>become</a:t>
            </a:r>
            <a:r>
              <a:rPr lang="es-ES" baseline="0" dirty="0"/>
              <a:t> </a:t>
            </a:r>
            <a:r>
              <a:rPr lang="es-ES" baseline="0" dirty="0" err="1"/>
              <a:t>future</a:t>
            </a:r>
            <a:r>
              <a:rPr lang="es-ES" baseline="0" dirty="0"/>
              <a:t> </a:t>
            </a:r>
            <a:r>
              <a:rPr lang="es-ES" baseline="0" dirty="0" err="1"/>
              <a:t>problem-solvers</a:t>
            </a:r>
            <a:r>
              <a:rPr lang="es-ES" baseline="0" dirty="0"/>
              <a:t>.</a:t>
            </a:r>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43</a:t>
            </a:fld>
            <a:endParaRPr lang="en-US" dirty="0"/>
          </a:p>
        </p:txBody>
      </p:sp>
    </p:spTree>
    <p:extLst>
      <p:ext uri="{BB962C8B-B14F-4D97-AF65-F5344CB8AC3E}">
        <p14:creationId xmlns:p14="http://schemas.microsoft.com/office/powerpoint/2010/main" val="11730417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44</a:t>
            </a:fld>
            <a:endParaRPr lang="en-US" dirty="0"/>
          </a:p>
        </p:txBody>
      </p:sp>
    </p:spTree>
    <p:extLst>
      <p:ext uri="{BB962C8B-B14F-4D97-AF65-F5344CB8AC3E}">
        <p14:creationId xmlns:p14="http://schemas.microsoft.com/office/powerpoint/2010/main" val="3984828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Then</a:t>
            </a:r>
            <a:r>
              <a:rPr lang="es-ES" dirty="0"/>
              <a:t> back in </a:t>
            </a:r>
            <a:r>
              <a:rPr lang="es-ES" dirty="0" err="1"/>
              <a:t>the</a:t>
            </a:r>
            <a:r>
              <a:rPr lang="es-ES" dirty="0"/>
              <a:t> </a:t>
            </a:r>
            <a:r>
              <a:rPr lang="es-ES" dirty="0" err="1"/>
              <a:t>classroom</a:t>
            </a:r>
            <a:r>
              <a:rPr lang="es-ES" dirty="0"/>
              <a:t> </a:t>
            </a:r>
            <a:r>
              <a:rPr lang="es-ES" dirty="0" err="1"/>
              <a:t>they</a:t>
            </a:r>
            <a:r>
              <a:rPr lang="es-ES" dirty="0"/>
              <a:t> </a:t>
            </a:r>
            <a:r>
              <a:rPr lang="es-ES" dirty="0" err="1"/>
              <a:t>studied</a:t>
            </a:r>
            <a:r>
              <a:rPr lang="es-ES" dirty="0"/>
              <a:t> </a:t>
            </a:r>
            <a:r>
              <a:rPr lang="es-ES" dirty="0" err="1"/>
              <a:t>their</a:t>
            </a:r>
            <a:r>
              <a:rPr lang="es-ES" dirty="0"/>
              <a:t> </a:t>
            </a:r>
            <a:r>
              <a:rPr lang="es-ES" dirty="0" err="1"/>
              <a:t>own</a:t>
            </a:r>
            <a:r>
              <a:rPr lang="es-ES" dirty="0"/>
              <a:t> data in </a:t>
            </a:r>
            <a:r>
              <a:rPr lang="es-ES" dirty="0" err="1"/>
              <a:t>relation</a:t>
            </a:r>
            <a:r>
              <a:rPr lang="es-ES" dirty="0"/>
              <a:t> to </a:t>
            </a:r>
            <a:r>
              <a:rPr lang="es-ES" dirty="0" err="1"/>
              <a:t>other</a:t>
            </a:r>
            <a:r>
              <a:rPr lang="es-ES" dirty="0"/>
              <a:t> data </a:t>
            </a:r>
            <a:r>
              <a:rPr lang="es-ES" dirty="0" err="1"/>
              <a:t>layers</a:t>
            </a:r>
            <a:r>
              <a:rPr lang="es-ES" dirty="0"/>
              <a:t> in </a:t>
            </a:r>
            <a:r>
              <a:rPr lang="es-ES" dirty="0" err="1"/>
              <a:t>the</a:t>
            </a:r>
            <a:r>
              <a:rPr lang="es-ES" dirty="0"/>
              <a:t> </a:t>
            </a:r>
            <a:r>
              <a:rPr lang="es-ES" dirty="0" err="1"/>
              <a:t>geoportal</a:t>
            </a:r>
            <a:r>
              <a:rPr lang="es-ES" dirty="0"/>
              <a:t>. </a:t>
            </a:r>
            <a:r>
              <a:rPr lang="es-ES" dirty="0" err="1"/>
              <a:t>These</a:t>
            </a:r>
            <a:r>
              <a:rPr lang="es-ES" dirty="0"/>
              <a:t> GIS </a:t>
            </a:r>
            <a:r>
              <a:rPr lang="es-ES" dirty="0" err="1"/>
              <a:t>exercises</a:t>
            </a:r>
            <a:r>
              <a:rPr lang="es-ES" dirty="0"/>
              <a:t> are </a:t>
            </a:r>
            <a:r>
              <a:rPr lang="es-ES" dirty="0" err="1"/>
              <a:t>now</a:t>
            </a:r>
            <a:r>
              <a:rPr lang="es-ES" dirty="0"/>
              <a:t> </a:t>
            </a:r>
            <a:r>
              <a:rPr lang="es-ES" dirty="0" err="1"/>
              <a:t>being</a:t>
            </a:r>
            <a:r>
              <a:rPr lang="es-ES" dirty="0"/>
              <a:t> </a:t>
            </a:r>
            <a:r>
              <a:rPr lang="es-ES" dirty="0" err="1"/>
              <a:t>used</a:t>
            </a:r>
            <a:r>
              <a:rPr lang="es-ES" dirty="0"/>
              <a:t> in 6th grade </a:t>
            </a:r>
            <a:r>
              <a:rPr lang="es-ES" dirty="0" err="1"/>
              <a:t>classrooms</a:t>
            </a:r>
            <a:r>
              <a:rPr lang="es-ES" dirty="0"/>
              <a:t> in Abu </a:t>
            </a:r>
            <a:r>
              <a:rPr lang="es-ES" dirty="0" err="1"/>
              <a:t>Dhabi</a:t>
            </a:r>
            <a:r>
              <a:rPr lang="es-ES" dirty="0"/>
              <a:t>, </a:t>
            </a:r>
            <a:r>
              <a:rPr lang="es-ES" dirty="0" err="1"/>
              <a:t>with</a:t>
            </a:r>
            <a:r>
              <a:rPr lang="es-ES" dirty="0"/>
              <a:t> </a:t>
            </a:r>
            <a:r>
              <a:rPr lang="es-ES" dirty="0" err="1"/>
              <a:t>students</a:t>
            </a:r>
            <a:r>
              <a:rPr lang="es-ES" dirty="0"/>
              <a:t> </a:t>
            </a:r>
            <a:r>
              <a:rPr lang="es-ES" dirty="0" err="1"/>
              <a:t>who</a:t>
            </a:r>
            <a:r>
              <a:rPr lang="es-ES" dirty="0"/>
              <a:t> are 12 </a:t>
            </a:r>
            <a:r>
              <a:rPr lang="es-ES" dirty="0" err="1"/>
              <a:t>years</a:t>
            </a:r>
            <a:r>
              <a:rPr lang="es-ES" dirty="0"/>
              <a:t> </a:t>
            </a:r>
            <a:r>
              <a:rPr lang="es-ES" dirty="0" err="1"/>
              <a:t>old</a:t>
            </a:r>
            <a:r>
              <a:rPr lang="es-ES" dirty="0"/>
              <a:t>. GIS </a:t>
            </a:r>
            <a:r>
              <a:rPr lang="es-ES" dirty="0" err="1"/>
              <a:t>is</a:t>
            </a:r>
            <a:r>
              <a:rPr lang="es-ES" dirty="0"/>
              <a:t> </a:t>
            </a:r>
            <a:r>
              <a:rPr lang="es-ES" dirty="0" err="1"/>
              <a:t>becoming</a:t>
            </a:r>
            <a:r>
              <a:rPr lang="es-ES" dirty="0"/>
              <a:t> THE </a:t>
            </a:r>
            <a:r>
              <a:rPr lang="es-ES" dirty="0" err="1"/>
              <a:t>tool</a:t>
            </a:r>
            <a:r>
              <a:rPr lang="es-ES" dirty="0"/>
              <a:t> </a:t>
            </a:r>
            <a:r>
              <a:rPr lang="es-ES" dirty="0" err="1"/>
              <a:t>for</a:t>
            </a:r>
            <a:r>
              <a:rPr lang="es-ES" dirty="0"/>
              <a:t> </a:t>
            </a:r>
            <a:r>
              <a:rPr lang="es-ES" dirty="0" err="1"/>
              <a:t>teaching</a:t>
            </a:r>
            <a:r>
              <a:rPr lang="es-ES" dirty="0"/>
              <a:t> </a:t>
            </a:r>
            <a:r>
              <a:rPr lang="es-ES" dirty="0" err="1"/>
              <a:t>Science</a:t>
            </a:r>
            <a:r>
              <a:rPr lang="es-ES" dirty="0"/>
              <a:t>, </a:t>
            </a:r>
            <a:r>
              <a:rPr lang="es-ES" dirty="0" err="1"/>
              <a:t>Technology</a:t>
            </a:r>
            <a:r>
              <a:rPr lang="es-ES" dirty="0"/>
              <a:t>, </a:t>
            </a:r>
            <a:r>
              <a:rPr lang="es-ES" dirty="0" err="1"/>
              <a:t>Engineering</a:t>
            </a:r>
            <a:r>
              <a:rPr lang="es-ES" baseline="0" dirty="0"/>
              <a:t> and </a:t>
            </a:r>
            <a:r>
              <a:rPr lang="es-ES" baseline="0" dirty="0" err="1"/>
              <a:t>Math</a:t>
            </a:r>
            <a:r>
              <a:rPr lang="es-ES" baseline="0" dirty="0"/>
              <a:t> (STEM).</a:t>
            </a:r>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45</a:t>
            </a:fld>
            <a:endParaRPr lang="en-US" dirty="0"/>
          </a:p>
        </p:txBody>
      </p:sp>
    </p:spTree>
    <p:extLst>
      <p:ext uri="{BB962C8B-B14F-4D97-AF65-F5344CB8AC3E}">
        <p14:creationId xmlns:p14="http://schemas.microsoft.com/office/powerpoint/2010/main" val="2943400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46</a:t>
            </a:fld>
            <a:endParaRPr lang="en-US" dirty="0"/>
          </a:p>
        </p:txBody>
      </p:sp>
    </p:spTree>
    <p:extLst>
      <p:ext uri="{BB962C8B-B14F-4D97-AF65-F5344CB8AC3E}">
        <p14:creationId xmlns:p14="http://schemas.microsoft.com/office/powerpoint/2010/main" val="4100158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47</a:t>
            </a:fld>
            <a:endParaRPr lang="en-US" dirty="0"/>
          </a:p>
        </p:txBody>
      </p:sp>
    </p:spTree>
    <p:extLst>
      <p:ext uri="{BB962C8B-B14F-4D97-AF65-F5344CB8AC3E}">
        <p14:creationId xmlns:p14="http://schemas.microsoft.com/office/powerpoint/2010/main" val="2796954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48</a:t>
            </a:fld>
            <a:endParaRPr lang="en-US" dirty="0"/>
          </a:p>
        </p:txBody>
      </p:sp>
    </p:spTree>
    <p:extLst>
      <p:ext uri="{BB962C8B-B14F-4D97-AF65-F5344CB8AC3E}">
        <p14:creationId xmlns:p14="http://schemas.microsoft.com/office/powerpoint/2010/main" val="1234585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AF6FBD-796D-47E5-9AB4-83501BB9D45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66279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5</a:t>
            </a:fld>
            <a:endParaRPr lang="en-US" dirty="0"/>
          </a:p>
        </p:txBody>
      </p:sp>
    </p:spTree>
    <p:extLst>
      <p:ext uri="{BB962C8B-B14F-4D97-AF65-F5344CB8AC3E}">
        <p14:creationId xmlns:p14="http://schemas.microsoft.com/office/powerpoint/2010/main" val="1595584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50</a:t>
            </a:fld>
            <a:endParaRPr lang="en-US" dirty="0"/>
          </a:p>
        </p:txBody>
      </p:sp>
    </p:spTree>
    <p:extLst>
      <p:ext uri="{BB962C8B-B14F-4D97-AF65-F5344CB8AC3E}">
        <p14:creationId xmlns:p14="http://schemas.microsoft.com/office/powerpoint/2010/main" val="276654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51</a:t>
            </a:fld>
            <a:endParaRPr lang="en-US" dirty="0"/>
          </a:p>
        </p:txBody>
      </p:sp>
    </p:spTree>
    <p:extLst>
      <p:ext uri="{BB962C8B-B14F-4D97-AF65-F5344CB8AC3E}">
        <p14:creationId xmlns:p14="http://schemas.microsoft.com/office/powerpoint/2010/main" val="3823341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52</a:t>
            </a:fld>
            <a:endParaRPr lang="en-US" dirty="0"/>
          </a:p>
        </p:txBody>
      </p:sp>
    </p:spTree>
    <p:extLst>
      <p:ext uri="{BB962C8B-B14F-4D97-AF65-F5344CB8AC3E}">
        <p14:creationId xmlns:p14="http://schemas.microsoft.com/office/powerpoint/2010/main" val="2358822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53</a:t>
            </a:fld>
            <a:endParaRPr lang="en-US" dirty="0"/>
          </a:p>
        </p:txBody>
      </p:sp>
    </p:spTree>
    <p:extLst>
      <p:ext uri="{BB962C8B-B14F-4D97-AF65-F5344CB8AC3E}">
        <p14:creationId xmlns:p14="http://schemas.microsoft.com/office/powerpoint/2010/main" val="303051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6</a:t>
            </a:fld>
            <a:endParaRPr lang="en-US" dirty="0"/>
          </a:p>
        </p:txBody>
      </p:sp>
    </p:spTree>
    <p:extLst>
      <p:ext uri="{BB962C8B-B14F-4D97-AF65-F5344CB8AC3E}">
        <p14:creationId xmlns:p14="http://schemas.microsoft.com/office/powerpoint/2010/main" val="134594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7</a:t>
            </a:fld>
            <a:endParaRPr lang="en-US" dirty="0"/>
          </a:p>
        </p:txBody>
      </p:sp>
    </p:spTree>
    <p:extLst>
      <p:ext uri="{BB962C8B-B14F-4D97-AF65-F5344CB8AC3E}">
        <p14:creationId xmlns:p14="http://schemas.microsoft.com/office/powerpoint/2010/main" val="195712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8</a:t>
            </a:fld>
            <a:endParaRPr lang="en-US" dirty="0"/>
          </a:p>
        </p:txBody>
      </p:sp>
    </p:spTree>
    <p:extLst>
      <p:ext uri="{BB962C8B-B14F-4D97-AF65-F5344CB8AC3E}">
        <p14:creationId xmlns:p14="http://schemas.microsoft.com/office/powerpoint/2010/main" val="110180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9</a:t>
            </a:fld>
            <a:endParaRPr lang="en-US" dirty="0"/>
          </a:p>
        </p:txBody>
      </p:sp>
    </p:spTree>
    <p:extLst>
      <p:ext uri="{BB962C8B-B14F-4D97-AF65-F5344CB8AC3E}">
        <p14:creationId xmlns:p14="http://schemas.microsoft.com/office/powerpoint/2010/main" val="1889193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C91B51-25EE-0147-9293-37E16A70024E}" type="datetime1">
              <a:rPr lang="en-US" smtClean="0"/>
              <a:t>4/23/2021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D6FA6FB-FDD3-A446-B5AE-30BBE73852D8}" type="datetime1">
              <a:rPr lang="en-US" smtClean="0"/>
              <a:t>4/23/2021</a:t>
            </a:fld>
            <a:endParaRPr lang="en-US"/>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60615525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3D0726-017F-9249-8B2E-2A4DDB444ED8}" type="datetime1">
              <a:rPr lang="en-US" smtClean="0"/>
              <a:t>4/23/2021</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392387917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77C214-390A-F944-BF27-73F37F4360F9}" type="datetime1">
              <a:rPr lang="en-US" smtClean="0"/>
              <a:t>4/23/2021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19875250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225C2B-15EC-3348-B6CD-75D75F51F610}" type="datetime1">
              <a:rPr lang="en-US" smtClean="0"/>
              <a:t>4/23/2021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74133260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lvl="0"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lvl="0"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72624568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3D523F86-227B-4F3A-A296-23035B4C483D}"/>
              </a:ext>
            </a:extLst>
          </p:cNvPr>
          <p:cNvSpPr>
            <a:spLocks noGrp="1" noChangeArrowheads="1"/>
          </p:cNvSpPr>
          <p:nvPr>
            <p:ph type="ftr" sz="quarter" idx="10"/>
          </p:nvPr>
        </p:nvSpPr>
        <p:spPr>
          <a:xfrm>
            <a:off x="9298518" y="6624638"/>
            <a:ext cx="2211916" cy="233362"/>
          </a:xfrm>
          <a:prstGeom prst="rect">
            <a:avLst/>
          </a:prstGeom>
        </p:spPr>
        <p:txBody>
          <a:bodyPr/>
          <a:lstStyle>
            <a:lvl1pPr>
              <a:defRPr>
                <a:latin typeface="Arial" charset="0"/>
              </a:defRPr>
            </a:lvl1pPr>
          </a:lstStyle>
          <a:p>
            <a:pPr>
              <a:defRPr/>
            </a:pPr>
            <a:r>
              <a:rPr lang="en-US"/>
              <a:t>UC 2008 Plenary</a:t>
            </a:r>
          </a:p>
        </p:txBody>
      </p:sp>
      <p:sp>
        <p:nvSpPr>
          <p:cNvPr id="5" name="Rectangle 15">
            <a:extLst>
              <a:ext uri="{FF2B5EF4-FFF2-40B4-BE49-F238E27FC236}">
                <a16:creationId xmlns:a16="http://schemas.microsoft.com/office/drawing/2014/main" id="{55800FEA-991B-4F4E-A27A-BC64629B9A68}"/>
              </a:ext>
            </a:extLst>
          </p:cNvPr>
          <p:cNvSpPr>
            <a:spLocks noGrp="1" noChangeArrowheads="1"/>
          </p:cNvSpPr>
          <p:nvPr>
            <p:ph type="sldNum" sz="quarter" idx="11"/>
          </p:nvPr>
        </p:nvSpPr>
        <p:spPr/>
        <p:txBody>
          <a:bodyPr/>
          <a:lstStyle>
            <a:lvl1pPr>
              <a:defRPr/>
            </a:lvl1pPr>
          </a:lstStyle>
          <a:p>
            <a:fld id="{76F1A8CC-F824-4612-A278-3FC92496DE53}" type="slidenum">
              <a:rPr lang="en-US" altLang="en-US"/>
              <a:pPr/>
              <a:t>‹#›</a:t>
            </a:fld>
            <a:endParaRPr lang="en-US" altLang="en-US"/>
          </a:p>
        </p:txBody>
      </p:sp>
    </p:spTree>
    <p:extLst>
      <p:ext uri="{BB962C8B-B14F-4D97-AF65-F5344CB8AC3E}">
        <p14:creationId xmlns:p14="http://schemas.microsoft.com/office/powerpoint/2010/main" val="165456265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DEFD86-78C4-084A-B0B5-04A7A3431B39}" type="datetime1">
              <a:rPr lang="en-US" smtClean="0"/>
              <a:t>4/23/2021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5DF95B-0B80-6A4D-A813-6F9D9F38EBA2}" type="datetime1">
              <a:rPr lang="en-US" smtClean="0"/>
              <a:t>4/23/2021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E55AC9-5819-304B-AB8A-EC561A98EE59}" type="datetime1">
              <a:rPr lang="en-US" smtClean="0"/>
              <a:t>4/23/2021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74F111-1245-FB4C-ACB7-129F68E66232}" type="datetime1">
              <a:rPr lang="en-US" smtClean="0"/>
              <a:t>4/23/2021</a:t>
            </a:fld>
            <a:endParaRPr lang="en-US"/>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86547399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0C21C6-642C-6F4C-B53C-06F3F35CEF14}" type="datetime1">
              <a:rPr lang="en-US" smtClean="0"/>
              <a:t>4/23/2021</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0E3BE2-FFFE-0B46-AE5A-CBB4C5FEC6FC}" type="datetime1">
              <a:rPr lang="en-US" smtClean="0"/>
              <a:t>4/23/2021</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61994C-B8B3-A740-949B-C8D716F26A7F}" type="datetime1">
              <a:rPr lang="en-US" smtClean="0"/>
              <a:t>4/23/2021</a:t>
            </a:fld>
            <a:endParaRPr lang="en-US"/>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17F20F-8413-1548-BF61-558511100DB7}" type="datetime1">
              <a:rPr lang="en-US" smtClean="0"/>
              <a:t>4/23/2021</a:t>
            </a:fld>
            <a:endParaRPr lang="en-US"/>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7804856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E7E69C-4D79-BB49-9350-1FEE210EB4F7}" type="datetime1">
              <a:rPr lang="en-US" smtClean="0"/>
              <a:t>4/23/2021</a:t>
            </a:fld>
            <a:endParaRPr lang="en-US"/>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08" r:id="rId9"/>
    <p:sldLayoutId id="2147486809" r:id="rId10"/>
    <p:sldLayoutId id="2147486810" r:id="rId11"/>
    <p:sldLayoutId id="2147486811" r:id="rId12"/>
    <p:sldLayoutId id="2147486812" r:id="rId13"/>
    <p:sldLayoutId id="2147486816" r:id="rId14"/>
    <p:sldLayoutId id="2147486817" r:id="rId15"/>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gould@Esri.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youtube.com/watch?v=eAFG6aQTwPk"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hyperlink" Target="https://www.esri.com/en-us/industries/sustainability/overview"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www.esri.com/en-us/industries/sustainability/sustainable-development/goals?rsource=https%3A%2F%2Fwww.esri.com%2Fen-us%2Findustries%2Fsustainability%2Fsegments%2Fgoal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esri.com/en-us/about/events/gis-sustainable-world/save-dat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c.arcgis.com/en/arcgis-online/analyze/perform-analysis.ht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esri.com/en-us/school-program-europe/overview"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https://sdgstoday.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hyperlink" Target="https://sdgstoday.org/dataset-hub"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livingatlas.arcgis.com/en/hom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hyperlink" Target="https://experience.arcgis.com/experience/003f05cc447b46dc8818640c38b69b83/page/page_0/?views=view_14"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hyperlink" Target="https://www.esri.com/about/newsroom/arcwatch/moving-toward-a-global-gis/"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hyperlink" Target="https://learn.arcgis.com/en/educator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sriukeducation.maps.arcgis.com/apps/Cascade/index.html?appid=1c24dda8c883403da03594a15a82848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esri.com/about/newsroom/arcnews/abu-dhabis-education-council-finds-new-applications-for-gi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sdg.org/" TargetMode="External"/><Relationship Id="rId7"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hyperlink" Target="https://urbanobservatory.maps.arcgis.com/apps/Cascade/index.html?appid=dcaf1c22437e45b3acea2bdaf1999521"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hyperlink" Target="https://storymaps.arcgis.com/collections/0c89e00d504f429bb0a8dd7f6838ec56"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mgould@Esri.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6.png"/><Relationship Id="rId4" Type="http://schemas.openxmlformats.org/officeDocument/2006/relationships/image" Target="../media/image80.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mun-impact-sdg-hub-mun-impact.hub.arcgis.com/pages/100k-deeds-challeng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www.esri.com/en-us/arcgis/products/arcgis-storymaps/contest/gallery/2020-winner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87463" y="2659013"/>
            <a:ext cx="8525773" cy="914400"/>
          </a:xfrm>
        </p:spPr>
        <p:txBody>
          <a:bodyPr/>
          <a:lstStyle/>
          <a:p>
            <a:r>
              <a:rPr lang="en-US" dirty="0"/>
              <a:t>SDGs in the Classroom: GIS Learning Resources and Data</a:t>
            </a:r>
          </a:p>
        </p:txBody>
      </p:sp>
      <p:sp>
        <p:nvSpPr>
          <p:cNvPr id="5" name="Subtitle 4"/>
          <p:cNvSpPr>
            <a:spLocks noGrp="1"/>
          </p:cNvSpPr>
          <p:nvPr>
            <p:ph type="subTitle" idx="1"/>
          </p:nvPr>
        </p:nvSpPr>
        <p:spPr>
          <a:xfrm>
            <a:off x="1828801" y="4122166"/>
            <a:ext cx="8534401" cy="914400"/>
          </a:xfrm>
        </p:spPr>
        <p:txBody>
          <a:bodyPr/>
          <a:lstStyle/>
          <a:p>
            <a:r>
              <a:rPr lang="es-ES" dirty="0"/>
              <a:t>Dr. Michael Gould</a:t>
            </a:r>
          </a:p>
          <a:p>
            <a:r>
              <a:rPr lang="es-ES" i="1" dirty="0"/>
              <a:t>Esri Inc. </a:t>
            </a:r>
            <a:r>
              <a:rPr lang="es-ES" dirty="0"/>
              <a:t>and</a:t>
            </a:r>
            <a:r>
              <a:rPr lang="es-ES" i="1" dirty="0"/>
              <a:t> </a:t>
            </a:r>
            <a:r>
              <a:rPr lang="es-ES" i="1" dirty="0" err="1"/>
              <a:t>Universitat</a:t>
            </a:r>
            <a:r>
              <a:rPr lang="es-ES" i="1" dirty="0"/>
              <a:t> Jaume I</a:t>
            </a:r>
          </a:p>
          <a:p>
            <a:r>
              <a:rPr lang="es-ES" i="1" dirty="0">
                <a:hlinkClick r:id="rId3"/>
              </a:rPr>
              <a:t>mgould@esri.com</a:t>
            </a:r>
            <a:r>
              <a:rPr lang="es-ES" i="1" dirty="0"/>
              <a:t> </a:t>
            </a:r>
            <a:endParaRPr lang="en-US" i="1" dirty="0"/>
          </a:p>
        </p:txBody>
      </p:sp>
      <p:sp>
        <p:nvSpPr>
          <p:cNvPr id="2" name="Rectangle 1">
            <a:extLst>
              <a:ext uri="{FF2B5EF4-FFF2-40B4-BE49-F238E27FC236}">
                <a16:creationId xmlns:a16="http://schemas.microsoft.com/office/drawing/2014/main" id="{4452C53D-1D18-48DC-AA34-19895C313BCB}"/>
              </a:ext>
            </a:extLst>
          </p:cNvPr>
          <p:cNvSpPr/>
          <p:nvPr/>
        </p:nvSpPr>
        <p:spPr>
          <a:xfrm>
            <a:off x="1325461" y="705866"/>
            <a:ext cx="4857420" cy="307777"/>
          </a:xfrm>
          <a:prstGeom prst="rect">
            <a:avLst/>
          </a:prstGeom>
        </p:spPr>
        <p:txBody>
          <a:bodyPr wrap="none">
            <a:spAutoFit/>
          </a:bodyPr>
          <a:lstStyle/>
          <a:p>
            <a:r>
              <a:rPr lang="en-US" sz="1400" b="1" dirty="0"/>
              <a:t>2021 Madrid – “Sustainable Development Goals for all”</a:t>
            </a:r>
            <a:endParaRPr lang="en-US" dirty="0"/>
          </a:p>
        </p:txBody>
      </p:sp>
      <p:pic>
        <p:nvPicPr>
          <p:cNvPr id="5122" name="Picture 2" descr="La UJI tramita la construcción de un nuevo edificio de transferencia e innovación con un presupuesto de 8 millones de euros ">
            <a:extLst>
              <a:ext uri="{FF2B5EF4-FFF2-40B4-BE49-F238E27FC236}">
                <a16:creationId xmlns:a16="http://schemas.microsoft.com/office/drawing/2014/main" id="{4146B0E4-5B5F-4133-834A-C808293F9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553" y="574149"/>
            <a:ext cx="800099" cy="4536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2030 Agenda and the Sustainable Development Goals | UNIDO">
            <a:extLst>
              <a:ext uri="{FF2B5EF4-FFF2-40B4-BE49-F238E27FC236}">
                <a16:creationId xmlns:a16="http://schemas.microsoft.com/office/drawing/2014/main" id="{E7065D87-2BD0-43AA-BFEF-84E6E8A74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040" y="2567031"/>
            <a:ext cx="3009583" cy="4894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A49DBE5-1F2D-4D78-A812-A5B84C2A0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453" y="680257"/>
            <a:ext cx="604008" cy="40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00819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hallenge_2-1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2" y="846796"/>
            <a:ext cx="9144000" cy="5153954"/>
          </a:xfrm>
          <a:prstGeom prst="rect">
            <a:avLst/>
          </a:prstGeom>
        </p:spPr>
      </p:pic>
      <p:sp>
        <p:nvSpPr>
          <p:cNvPr id="2" name="Title 1"/>
          <p:cNvSpPr>
            <a:spLocks noGrp="1"/>
          </p:cNvSpPr>
          <p:nvPr>
            <p:ph type="title"/>
          </p:nvPr>
        </p:nvSpPr>
        <p:spPr>
          <a:xfrm>
            <a:off x="2229339" y="994086"/>
            <a:ext cx="10826496" cy="430887"/>
          </a:xfrm>
        </p:spPr>
        <p:txBody>
          <a:bodyPr/>
          <a:lstStyle/>
          <a:p>
            <a:r>
              <a:rPr lang="en-US" sz="2800" dirty="0"/>
              <a:t>Our World is Facing Serious Challenges</a:t>
            </a:r>
          </a:p>
        </p:txBody>
      </p:sp>
      <p:sp>
        <p:nvSpPr>
          <p:cNvPr id="28" name="TextBox 27"/>
          <p:cNvSpPr txBox="1"/>
          <p:nvPr/>
        </p:nvSpPr>
        <p:spPr>
          <a:xfrm>
            <a:off x="7450670" y="1217084"/>
            <a:ext cx="1534583" cy="402167"/>
          </a:xfrm>
          <a:prstGeom prst="rect">
            <a:avLst/>
          </a:prstGeom>
          <a:noFill/>
          <a:effectLst/>
        </p:spPr>
        <p:txBody>
          <a:bodyPr wrap="square" lIns="0" tIns="0" rIns="0" bIns="0" rtlCol="0">
            <a:noAutofit/>
          </a:bodyPr>
          <a:lstStyle/>
          <a:p>
            <a:pPr defTabSz="342900" eaLnBrk="0" hangingPunct="0">
              <a:lnSpc>
                <a:spcPts val="1350"/>
              </a:lnSpc>
            </a:pPr>
            <a:endParaRPr lang="en-US" sz="1050" b="1" dirty="0">
              <a:solidFill>
                <a:prstClr val="white"/>
              </a:solidFill>
            </a:endParaRPr>
          </a:p>
        </p:txBody>
      </p:sp>
      <p:sp>
        <p:nvSpPr>
          <p:cNvPr id="33" name="TextBox 32"/>
          <p:cNvSpPr txBox="1"/>
          <p:nvPr/>
        </p:nvSpPr>
        <p:spPr>
          <a:xfrm>
            <a:off x="5393492" y="2836988"/>
            <a:ext cx="1773455" cy="349248"/>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Budget</a:t>
            </a:r>
          </a:p>
        </p:txBody>
      </p:sp>
      <p:grpSp>
        <p:nvGrpSpPr>
          <p:cNvPr id="6" name="Group 5"/>
          <p:cNvGrpSpPr/>
          <p:nvPr/>
        </p:nvGrpSpPr>
        <p:grpSpPr>
          <a:xfrm>
            <a:off x="4316892" y="1908069"/>
            <a:ext cx="2416380" cy="2103668"/>
            <a:chOff x="4243837" y="1259110"/>
            <a:chExt cx="3221840" cy="2804890"/>
          </a:xfrm>
        </p:grpSpPr>
        <p:sp>
          <p:nvSpPr>
            <p:cNvPr id="12" name="Oval 11"/>
            <p:cNvSpPr/>
            <p:nvPr/>
          </p:nvSpPr>
          <p:spPr bwMode="auto">
            <a:xfrm>
              <a:off x="4618264" y="1259110"/>
              <a:ext cx="2793999" cy="2793999"/>
            </a:xfrm>
            <a:prstGeom prst="ellipse">
              <a:avLst/>
            </a:prstGeom>
            <a:solidFill>
              <a:schemeClr val="bg2">
                <a:alpha val="24000"/>
              </a:schemeClr>
            </a:solidFill>
            <a:ln w="91440" cap="flat" cmpd="sng" algn="ctr">
              <a:noFill/>
              <a:prstDash val="solid"/>
              <a:round/>
              <a:headEnd type="none" w="med" len="med"/>
              <a:tailEnd type="triangle" w="med" len="sm"/>
            </a:ln>
            <a:effectLst/>
          </p:spPr>
          <p:txBody>
            <a:bodyPr vert="horz" wrap="none" lIns="68580" tIns="34290" rIns="68580" bIns="34290" numCol="1" rtlCol="0" anchor="ctr" anchorCtr="0" compatLnSpc="1">
              <a:prstTxWarp prst="textNoShape">
                <a:avLst/>
              </a:prstTxWarp>
            </a:bodyPr>
            <a:lstStyle/>
            <a:p>
              <a:pPr algn="ctr" defTabSz="342900" eaLnBrk="0" fontAlgn="base" hangingPunct="0">
                <a:spcBef>
                  <a:spcPct val="0"/>
                </a:spcBef>
                <a:spcAft>
                  <a:spcPct val="0"/>
                </a:spcAft>
              </a:pPr>
              <a:endParaRPr lang="en-US" sz="1125" b="1" dirty="0">
                <a:ln w="76200" cmpd="sng">
                  <a:solidFill>
                    <a:prstClr val="white"/>
                  </a:solidFill>
                </a:ln>
                <a:solidFill>
                  <a:srgbClr val="000000"/>
                </a:solidFill>
              </a:endParaRPr>
            </a:p>
          </p:txBody>
        </p:sp>
        <p:sp>
          <p:nvSpPr>
            <p:cNvPr id="15" name="TextBox 14"/>
            <p:cNvSpPr txBox="1"/>
            <p:nvPr/>
          </p:nvSpPr>
          <p:spPr>
            <a:xfrm>
              <a:off x="4832959" y="1509889"/>
              <a:ext cx="2364607" cy="2554111"/>
            </a:xfrm>
            <a:prstGeom prst="rect">
              <a:avLst/>
            </a:prstGeom>
            <a:noFill/>
            <a:effectLst/>
          </p:spPr>
          <p:txBody>
            <a:bodyPr wrap="square" lIns="0" tIns="0" rIns="0" bIns="0" rtlCol="0" anchor="t">
              <a:noAutofit/>
            </a:bodyPr>
            <a:lstStyle/>
            <a:p>
              <a:pPr algn="ctr" defTabSz="342900">
                <a:lnSpc>
                  <a:spcPct val="120000"/>
                </a:lnSpc>
              </a:pPr>
              <a:r>
                <a:rPr lang="en-US" b="1" dirty="0">
                  <a:solidFill>
                    <a:prstClr val="white"/>
                  </a:solidFill>
                </a:rPr>
                <a:t>Economic</a:t>
              </a:r>
              <a:endParaRPr lang="en-US" sz="1400" b="1" dirty="0">
                <a:solidFill>
                  <a:prstClr val="white"/>
                </a:solidFill>
              </a:endParaRPr>
            </a:p>
          </p:txBody>
        </p:sp>
        <p:sp>
          <p:nvSpPr>
            <p:cNvPr id="29" name="TextBox 28"/>
            <p:cNvSpPr txBox="1"/>
            <p:nvPr/>
          </p:nvSpPr>
          <p:spPr>
            <a:xfrm>
              <a:off x="4243837" y="2497667"/>
              <a:ext cx="2364607" cy="395108"/>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Globalization</a:t>
              </a:r>
            </a:p>
          </p:txBody>
        </p:sp>
        <p:sp>
          <p:nvSpPr>
            <p:cNvPr id="30" name="TextBox 29"/>
            <p:cNvSpPr txBox="1"/>
            <p:nvPr/>
          </p:nvSpPr>
          <p:spPr>
            <a:xfrm>
              <a:off x="5101070" y="2060225"/>
              <a:ext cx="2364607" cy="522109"/>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Business Growth</a:t>
              </a:r>
            </a:p>
          </p:txBody>
        </p:sp>
        <p:sp>
          <p:nvSpPr>
            <p:cNvPr id="31" name="TextBox 30"/>
            <p:cNvSpPr txBox="1"/>
            <p:nvPr/>
          </p:nvSpPr>
          <p:spPr>
            <a:xfrm>
              <a:off x="4310848" y="1820335"/>
              <a:ext cx="2364607" cy="437443"/>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Jobs</a:t>
              </a:r>
            </a:p>
          </p:txBody>
        </p:sp>
        <p:sp>
          <p:nvSpPr>
            <p:cNvPr id="32" name="TextBox 31"/>
            <p:cNvSpPr txBox="1"/>
            <p:nvPr/>
          </p:nvSpPr>
          <p:spPr>
            <a:xfrm>
              <a:off x="5030515" y="3316114"/>
              <a:ext cx="2364607" cy="395109"/>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Trade</a:t>
              </a:r>
            </a:p>
          </p:txBody>
        </p:sp>
        <p:sp>
          <p:nvSpPr>
            <p:cNvPr id="34" name="TextBox 33"/>
            <p:cNvSpPr txBox="1"/>
            <p:nvPr/>
          </p:nvSpPr>
          <p:spPr>
            <a:xfrm>
              <a:off x="4479281" y="2906891"/>
              <a:ext cx="2364607" cy="550331"/>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Unemployment</a:t>
              </a:r>
            </a:p>
          </p:txBody>
        </p:sp>
      </p:grpSp>
      <p:grpSp>
        <p:nvGrpSpPr>
          <p:cNvPr id="4" name="Group 3"/>
          <p:cNvGrpSpPr/>
          <p:nvPr/>
        </p:nvGrpSpPr>
        <p:grpSpPr>
          <a:xfrm>
            <a:off x="7993369" y="3053864"/>
            <a:ext cx="2556621" cy="2103667"/>
            <a:chOff x="8435228" y="1230888"/>
            <a:chExt cx="3408828" cy="2804889"/>
          </a:xfrm>
        </p:grpSpPr>
        <p:grpSp>
          <p:nvGrpSpPr>
            <p:cNvPr id="22" name="Group 21"/>
            <p:cNvGrpSpPr/>
            <p:nvPr/>
          </p:nvGrpSpPr>
          <p:grpSpPr>
            <a:xfrm>
              <a:off x="8686198" y="1230888"/>
              <a:ext cx="2793999" cy="2804889"/>
              <a:chOff x="5282593" y="1188552"/>
              <a:chExt cx="2604411" cy="2614563"/>
            </a:xfrm>
          </p:grpSpPr>
          <p:sp>
            <p:nvSpPr>
              <p:cNvPr id="11" name="Oval 10"/>
              <p:cNvSpPr/>
              <p:nvPr/>
            </p:nvSpPr>
            <p:spPr bwMode="auto">
              <a:xfrm>
                <a:off x="5282593" y="1188552"/>
                <a:ext cx="2604411" cy="2604412"/>
              </a:xfrm>
              <a:prstGeom prst="ellipse">
                <a:avLst/>
              </a:prstGeom>
              <a:solidFill>
                <a:schemeClr val="bg2">
                  <a:alpha val="24000"/>
                </a:schemeClr>
              </a:solidFill>
              <a:ln w="91440" cap="flat" cmpd="sng" algn="ctr">
                <a:noFill/>
                <a:prstDash val="solid"/>
                <a:round/>
                <a:headEnd type="none" w="med" len="med"/>
                <a:tailEnd type="triangle" w="med" len="sm"/>
              </a:ln>
              <a:effectLst/>
            </p:spPr>
            <p:txBody>
              <a:bodyPr vert="horz" wrap="none" lIns="68580" tIns="34290" rIns="68580" bIns="34290" numCol="1" rtlCol="0" anchor="ctr" anchorCtr="0" compatLnSpc="1">
                <a:prstTxWarp prst="textNoShape">
                  <a:avLst/>
                </a:prstTxWarp>
              </a:bodyPr>
              <a:lstStyle/>
              <a:p>
                <a:pPr algn="ctr" defTabSz="342900" eaLnBrk="0" fontAlgn="base" hangingPunct="0">
                  <a:spcBef>
                    <a:spcPct val="0"/>
                  </a:spcBef>
                  <a:spcAft>
                    <a:spcPct val="0"/>
                  </a:spcAft>
                </a:pPr>
                <a:endParaRPr lang="en-US" sz="1125" b="1" dirty="0">
                  <a:ln w="76200" cmpd="sng">
                    <a:solidFill>
                      <a:prstClr val="white"/>
                    </a:solidFill>
                  </a:ln>
                  <a:solidFill>
                    <a:srgbClr val="000000"/>
                  </a:solidFill>
                </a:endParaRPr>
              </a:p>
            </p:txBody>
          </p:sp>
          <p:sp>
            <p:nvSpPr>
              <p:cNvPr id="16" name="TextBox 15"/>
              <p:cNvSpPr txBox="1"/>
              <p:nvPr/>
            </p:nvSpPr>
            <p:spPr>
              <a:xfrm>
                <a:off x="5482720" y="1409160"/>
                <a:ext cx="2204156" cy="2393955"/>
              </a:xfrm>
              <a:prstGeom prst="rect">
                <a:avLst/>
              </a:prstGeom>
              <a:noFill/>
              <a:effectLst/>
            </p:spPr>
            <p:txBody>
              <a:bodyPr wrap="square" lIns="0" tIns="0" rIns="0" bIns="0" rtlCol="0" anchor="t">
                <a:noAutofit/>
              </a:bodyPr>
              <a:lstStyle/>
              <a:p>
                <a:pPr algn="ctr" defTabSz="342900">
                  <a:lnSpc>
                    <a:spcPct val="120000"/>
                  </a:lnSpc>
                </a:pPr>
                <a:r>
                  <a:rPr lang="en-US" b="1" dirty="0">
                    <a:solidFill>
                      <a:srgbClr val="FFFFFF"/>
                    </a:solidFill>
                  </a:rPr>
                  <a:t>Social</a:t>
                </a:r>
                <a:endParaRPr lang="en-US" sz="1200" b="1" dirty="0">
                  <a:solidFill>
                    <a:srgbClr val="FFFFFF"/>
                  </a:solidFill>
                </a:endParaRPr>
              </a:p>
            </p:txBody>
          </p:sp>
        </p:grpSp>
        <p:sp>
          <p:nvSpPr>
            <p:cNvPr id="36" name="TextBox 35"/>
            <p:cNvSpPr txBox="1"/>
            <p:nvPr/>
          </p:nvSpPr>
          <p:spPr>
            <a:xfrm>
              <a:off x="9479448" y="2102555"/>
              <a:ext cx="2364608" cy="564445"/>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Poverty</a:t>
              </a:r>
            </a:p>
          </p:txBody>
        </p:sp>
        <p:sp>
          <p:nvSpPr>
            <p:cNvPr id="37" name="TextBox 36"/>
            <p:cNvSpPr txBox="1"/>
            <p:nvPr/>
          </p:nvSpPr>
          <p:spPr>
            <a:xfrm>
              <a:off x="8534004" y="1862667"/>
              <a:ext cx="2364608" cy="493889"/>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Human Health</a:t>
              </a:r>
            </a:p>
          </p:txBody>
        </p:sp>
        <p:sp>
          <p:nvSpPr>
            <p:cNvPr id="38" name="TextBox 37"/>
            <p:cNvSpPr txBox="1"/>
            <p:nvPr/>
          </p:nvSpPr>
          <p:spPr>
            <a:xfrm>
              <a:off x="8435228" y="2398889"/>
              <a:ext cx="2364608" cy="550334"/>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Education</a:t>
              </a:r>
            </a:p>
          </p:txBody>
        </p:sp>
        <p:sp>
          <p:nvSpPr>
            <p:cNvPr id="39" name="TextBox 38"/>
            <p:cNvSpPr txBox="1"/>
            <p:nvPr/>
          </p:nvSpPr>
          <p:spPr>
            <a:xfrm>
              <a:off x="9281894" y="2709334"/>
              <a:ext cx="2364608" cy="663223"/>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Inequity</a:t>
              </a:r>
            </a:p>
            <a:p>
              <a:pPr algn="ctr" defTabSz="342900" eaLnBrk="0" hangingPunct="0">
                <a:lnSpc>
                  <a:spcPct val="120000"/>
                </a:lnSpc>
              </a:pPr>
              <a:endParaRPr lang="en-US" sz="1050" b="1" dirty="0">
                <a:solidFill>
                  <a:srgbClr val="C0E8FF"/>
                </a:solidFill>
              </a:endParaRPr>
            </a:p>
          </p:txBody>
        </p:sp>
        <p:sp>
          <p:nvSpPr>
            <p:cNvPr id="40" name="TextBox 39"/>
            <p:cNvSpPr txBox="1"/>
            <p:nvPr/>
          </p:nvSpPr>
          <p:spPr>
            <a:xfrm>
              <a:off x="8864807" y="2906889"/>
              <a:ext cx="1901971" cy="564445"/>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Security</a:t>
              </a:r>
            </a:p>
          </p:txBody>
        </p:sp>
        <p:sp>
          <p:nvSpPr>
            <p:cNvPr id="41" name="TextBox 40"/>
            <p:cNvSpPr txBox="1"/>
            <p:nvPr/>
          </p:nvSpPr>
          <p:spPr>
            <a:xfrm>
              <a:off x="9154894" y="3428999"/>
              <a:ext cx="2364608" cy="381001"/>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Privacy</a:t>
              </a:r>
            </a:p>
          </p:txBody>
        </p:sp>
      </p:grpSp>
      <p:grpSp>
        <p:nvGrpSpPr>
          <p:cNvPr id="5" name="Group 4"/>
          <p:cNvGrpSpPr/>
          <p:nvPr/>
        </p:nvGrpSpPr>
        <p:grpSpPr>
          <a:xfrm>
            <a:off x="6219914" y="3072239"/>
            <a:ext cx="2251976" cy="2095499"/>
            <a:chOff x="6646333" y="3008887"/>
            <a:chExt cx="3002635" cy="2793999"/>
          </a:xfrm>
        </p:grpSpPr>
        <p:sp>
          <p:nvSpPr>
            <p:cNvPr id="13" name="Oval 12"/>
            <p:cNvSpPr/>
            <p:nvPr/>
          </p:nvSpPr>
          <p:spPr bwMode="auto">
            <a:xfrm>
              <a:off x="6646333" y="3008887"/>
              <a:ext cx="2793999" cy="2793999"/>
            </a:xfrm>
            <a:prstGeom prst="ellipse">
              <a:avLst/>
            </a:prstGeom>
            <a:solidFill>
              <a:schemeClr val="bg2">
                <a:alpha val="24000"/>
              </a:schemeClr>
            </a:solidFill>
            <a:ln w="91440" cap="flat" cmpd="sng" algn="ctr">
              <a:noFill/>
              <a:prstDash val="solid"/>
              <a:round/>
              <a:headEnd type="none" w="med" len="med"/>
              <a:tailEnd type="triangle" w="med" len="sm"/>
            </a:ln>
            <a:effectLst/>
          </p:spPr>
          <p:txBody>
            <a:bodyPr vert="horz" wrap="none" lIns="68580" tIns="34290" rIns="68580" bIns="34290" numCol="1" rtlCol="0" anchor="ctr" anchorCtr="0" compatLnSpc="1">
              <a:prstTxWarp prst="textNoShape">
                <a:avLst/>
              </a:prstTxWarp>
            </a:bodyPr>
            <a:lstStyle/>
            <a:p>
              <a:pPr algn="ctr" defTabSz="342900" eaLnBrk="0" fontAlgn="base" hangingPunct="0">
                <a:spcBef>
                  <a:spcPct val="0"/>
                </a:spcBef>
                <a:spcAft>
                  <a:spcPct val="0"/>
                </a:spcAft>
              </a:pPr>
              <a:endParaRPr lang="en-US" sz="1125" b="1" dirty="0">
                <a:ln w="76200" cmpd="sng">
                  <a:solidFill>
                    <a:prstClr val="white"/>
                  </a:solidFill>
                </a:ln>
                <a:solidFill>
                  <a:srgbClr val="000000"/>
                </a:solidFill>
              </a:endParaRPr>
            </a:p>
          </p:txBody>
        </p:sp>
        <p:sp>
          <p:nvSpPr>
            <p:cNvPr id="14" name="TextBox 13"/>
            <p:cNvSpPr txBox="1"/>
            <p:nvPr/>
          </p:nvSpPr>
          <p:spPr>
            <a:xfrm>
              <a:off x="6861028" y="3234459"/>
              <a:ext cx="2364607" cy="2483554"/>
            </a:xfrm>
            <a:prstGeom prst="rect">
              <a:avLst/>
            </a:prstGeom>
            <a:noFill/>
            <a:effectLst/>
          </p:spPr>
          <p:txBody>
            <a:bodyPr wrap="square" lIns="0" tIns="0" rIns="0" bIns="0" rtlCol="0" anchor="t">
              <a:noAutofit/>
            </a:bodyPr>
            <a:lstStyle/>
            <a:p>
              <a:pPr algn="ctr" defTabSz="342900">
                <a:lnSpc>
                  <a:spcPct val="120000"/>
                </a:lnSpc>
              </a:pPr>
              <a:r>
                <a:rPr lang="en-US" b="1" dirty="0">
                  <a:solidFill>
                    <a:srgbClr val="FFFFFF"/>
                  </a:solidFill>
                </a:rPr>
                <a:t>Environmental</a:t>
              </a:r>
              <a:endParaRPr lang="en-US" sz="1200" b="1" dirty="0">
                <a:solidFill>
                  <a:srgbClr val="FFFFFF"/>
                </a:solidFill>
              </a:endParaRPr>
            </a:p>
          </p:txBody>
        </p:sp>
        <p:sp>
          <p:nvSpPr>
            <p:cNvPr id="42" name="TextBox 41"/>
            <p:cNvSpPr txBox="1"/>
            <p:nvPr/>
          </p:nvSpPr>
          <p:spPr>
            <a:xfrm>
              <a:off x="6903360" y="4769553"/>
              <a:ext cx="2364607" cy="522112"/>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Natural Resources</a:t>
              </a:r>
            </a:p>
          </p:txBody>
        </p:sp>
        <p:sp>
          <p:nvSpPr>
            <p:cNvPr id="43" name="TextBox 42"/>
            <p:cNvSpPr txBox="1"/>
            <p:nvPr/>
          </p:nvSpPr>
          <p:spPr>
            <a:xfrm>
              <a:off x="7902222" y="3623018"/>
              <a:ext cx="1746746" cy="508002"/>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Energy</a:t>
              </a:r>
            </a:p>
          </p:txBody>
        </p:sp>
        <p:sp>
          <p:nvSpPr>
            <p:cNvPr id="44" name="TextBox 43"/>
            <p:cNvSpPr txBox="1"/>
            <p:nvPr/>
          </p:nvSpPr>
          <p:spPr>
            <a:xfrm>
              <a:off x="7181287" y="4416776"/>
              <a:ext cx="2364607" cy="423333"/>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Biodiversity</a:t>
              </a:r>
            </a:p>
          </p:txBody>
        </p:sp>
        <p:sp>
          <p:nvSpPr>
            <p:cNvPr id="45" name="TextBox 44"/>
            <p:cNvSpPr txBox="1"/>
            <p:nvPr/>
          </p:nvSpPr>
          <p:spPr>
            <a:xfrm>
              <a:off x="6699574" y="4035777"/>
              <a:ext cx="1072445" cy="479778"/>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Land Use</a:t>
              </a:r>
            </a:p>
          </p:txBody>
        </p:sp>
        <p:sp>
          <p:nvSpPr>
            <p:cNvPr id="46" name="TextBox 45"/>
            <p:cNvSpPr txBox="1"/>
            <p:nvPr/>
          </p:nvSpPr>
          <p:spPr>
            <a:xfrm>
              <a:off x="7691023" y="4053059"/>
              <a:ext cx="1704416" cy="381000"/>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Climate Changes</a:t>
              </a:r>
            </a:p>
          </p:txBody>
        </p:sp>
        <p:sp>
          <p:nvSpPr>
            <p:cNvPr id="47" name="TextBox 46"/>
            <p:cNvSpPr txBox="1"/>
            <p:nvPr/>
          </p:nvSpPr>
          <p:spPr>
            <a:xfrm>
              <a:off x="6945696" y="5235222"/>
              <a:ext cx="2364607" cy="451555"/>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Pollution</a:t>
              </a:r>
            </a:p>
          </p:txBody>
        </p:sp>
        <p:sp>
          <p:nvSpPr>
            <p:cNvPr id="48" name="TextBox 47"/>
            <p:cNvSpPr txBox="1"/>
            <p:nvPr/>
          </p:nvSpPr>
          <p:spPr>
            <a:xfrm>
              <a:off x="6715696" y="4434059"/>
              <a:ext cx="1266972" cy="352777"/>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Water</a:t>
              </a:r>
            </a:p>
          </p:txBody>
        </p:sp>
        <p:sp>
          <p:nvSpPr>
            <p:cNvPr id="49" name="TextBox 48"/>
            <p:cNvSpPr txBox="1"/>
            <p:nvPr/>
          </p:nvSpPr>
          <p:spPr>
            <a:xfrm>
              <a:off x="7002139" y="3728505"/>
              <a:ext cx="1281083" cy="239888"/>
            </a:xfrm>
            <a:prstGeom prst="rect">
              <a:avLst/>
            </a:prstGeom>
            <a:noFill/>
            <a:effectLst/>
          </p:spPr>
          <p:txBody>
            <a:bodyPr wrap="square" lIns="0" tIns="0" rIns="0" bIns="0" rtlCol="0" anchor="ctr">
              <a:noAutofit/>
            </a:bodyPr>
            <a:lstStyle/>
            <a:p>
              <a:pPr algn="ctr" defTabSz="342900">
                <a:lnSpc>
                  <a:spcPct val="120000"/>
                </a:lnSpc>
              </a:pPr>
              <a:r>
                <a:rPr lang="en-US" sz="1050" dirty="0">
                  <a:solidFill>
                    <a:srgbClr val="C0E8FF"/>
                  </a:solidFill>
                </a:rPr>
                <a:t>Loss of Nature</a:t>
              </a:r>
            </a:p>
          </p:txBody>
        </p:sp>
      </p:grpSp>
      <p:sp>
        <p:nvSpPr>
          <p:cNvPr id="3" name="TextBox 2"/>
          <p:cNvSpPr txBox="1"/>
          <p:nvPr/>
        </p:nvSpPr>
        <p:spPr>
          <a:xfrm>
            <a:off x="6865565" y="6189163"/>
            <a:ext cx="3821937" cy="385175"/>
          </a:xfrm>
          <a:prstGeom prst="rect">
            <a:avLst/>
          </a:prstGeom>
          <a:noFill/>
          <a:effectLst/>
        </p:spPr>
        <p:txBody>
          <a:bodyPr wrap="square" lIns="0" tIns="0" rIns="0" bIns="0" rtlCol="0">
            <a:noAutofit/>
          </a:bodyPr>
          <a:lstStyle/>
          <a:p>
            <a:pPr defTabSz="342900" eaLnBrk="0" hangingPunct="0">
              <a:lnSpc>
                <a:spcPts val="1350"/>
              </a:lnSpc>
            </a:pPr>
            <a:r>
              <a:rPr lang="en-US" sz="1050" i="1" dirty="0">
                <a:solidFill>
                  <a:srgbClr val="FFFF96">
                    <a:lumMod val="60000"/>
                    <a:lumOff val="40000"/>
                  </a:srgbClr>
                </a:solidFill>
              </a:rPr>
              <a:t>We Can Create a Better Future . . . </a:t>
            </a:r>
          </a:p>
          <a:p>
            <a:pPr defTabSz="342900" eaLnBrk="0" hangingPunct="0">
              <a:lnSpc>
                <a:spcPts val="1350"/>
              </a:lnSpc>
            </a:pPr>
            <a:r>
              <a:rPr lang="en-US" sz="1050" i="1" dirty="0">
                <a:solidFill>
                  <a:srgbClr val="FFFF96">
                    <a:lumMod val="60000"/>
                    <a:lumOff val="40000"/>
                  </a:srgbClr>
                </a:solidFill>
              </a:rPr>
              <a:t>        . . . Using GIS Science, Technology, and </a:t>
            </a:r>
            <a:r>
              <a:rPr lang="en-US" sz="1050" i="1" dirty="0">
                <a:solidFill>
                  <a:srgbClr val="FFFF00"/>
                </a:solidFill>
              </a:rPr>
              <a:t>Education</a:t>
            </a:r>
          </a:p>
        </p:txBody>
      </p:sp>
    </p:spTree>
    <p:extLst>
      <p:ext uri="{BB962C8B-B14F-4D97-AF65-F5344CB8AC3E}">
        <p14:creationId xmlns:p14="http://schemas.microsoft.com/office/powerpoint/2010/main" val="236052423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GIS Users in more than 40 Industries (sectors)</a:t>
            </a:r>
          </a:p>
        </p:txBody>
      </p:sp>
      <p:pic>
        <p:nvPicPr>
          <p:cNvPr id="3" name="Picture 2">
            <a:extLst>
              <a:ext uri="{FF2B5EF4-FFF2-40B4-BE49-F238E27FC236}">
                <a16:creationId xmlns:a16="http://schemas.microsoft.com/office/drawing/2014/main" id="{5B9FE2DF-C730-4256-AE47-FBC729C4DB0B}"/>
              </a:ext>
            </a:extLst>
          </p:cNvPr>
          <p:cNvPicPr>
            <a:picLocks noChangeAspect="1"/>
          </p:cNvPicPr>
          <p:nvPr/>
        </p:nvPicPr>
        <p:blipFill rotWithShape="1">
          <a:blip r:embed="rId3"/>
          <a:srcRect l="11201" t="3148"/>
          <a:stretch/>
        </p:blipFill>
        <p:spPr>
          <a:xfrm>
            <a:off x="1778467" y="1350535"/>
            <a:ext cx="8257724" cy="4895724"/>
          </a:xfrm>
          <a:prstGeom prst="rect">
            <a:avLst/>
          </a:prstGeom>
        </p:spPr>
      </p:pic>
    </p:spTree>
    <p:extLst>
      <p:ext uri="{BB962C8B-B14F-4D97-AF65-F5344CB8AC3E}">
        <p14:creationId xmlns:p14="http://schemas.microsoft.com/office/powerpoint/2010/main" val="263485394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93938" y="168275"/>
            <a:ext cx="7543800" cy="677108"/>
          </a:xfrm>
        </p:spPr>
        <p:txBody>
          <a:bodyPr/>
          <a:lstStyle/>
          <a:p>
            <a:pPr>
              <a:defRPr/>
            </a:pPr>
            <a:r>
              <a:rPr lang="es-ES" sz="2800" dirty="0" err="1"/>
              <a:t>What</a:t>
            </a:r>
            <a:r>
              <a:rPr lang="es-ES" sz="2800" dirty="0"/>
              <a:t> </a:t>
            </a:r>
            <a:r>
              <a:rPr lang="es-ES" sz="2800" dirty="0" err="1"/>
              <a:t>employers</a:t>
            </a:r>
            <a:r>
              <a:rPr lang="es-ES" sz="2800" dirty="0"/>
              <a:t> </a:t>
            </a:r>
            <a:r>
              <a:rPr lang="es-ES" sz="2800" dirty="0" err="1"/>
              <a:t>want</a:t>
            </a:r>
            <a:br>
              <a:rPr lang="es-ES" sz="2000" dirty="0"/>
            </a:br>
            <a:r>
              <a:rPr lang="es-ES" sz="1600" dirty="0"/>
              <a:t>Hart </a:t>
            </a:r>
            <a:r>
              <a:rPr lang="es-ES" sz="1600" dirty="0" err="1"/>
              <a:t>Research</a:t>
            </a:r>
            <a:r>
              <a:rPr lang="es-ES" sz="1600" dirty="0"/>
              <a:t> </a:t>
            </a:r>
            <a:r>
              <a:rPr lang="es-ES" sz="1600" dirty="0" err="1"/>
              <a:t>Associates</a:t>
            </a:r>
            <a:r>
              <a:rPr lang="es-ES" sz="1600" dirty="0"/>
              <a:t>, “</a:t>
            </a:r>
            <a:r>
              <a:rPr lang="es-ES" sz="1600" dirty="0" err="1"/>
              <a:t>Raising</a:t>
            </a:r>
            <a:r>
              <a:rPr lang="es-ES" sz="1600" dirty="0"/>
              <a:t> </a:t>
            </a:r>
            <a:r>
              <a:rPr lang="es-ES" sz="1600" dirty="0" err="1"/>
              <a:t>the</a:t>
            </a:r>
            <a:r>
              <a:rPr lang="es-ES" sz="1600" dirty="0"/>
              <a:t> Bar” 2010 </a:t>
            </a:r>
          </a:p>
        </p:txBody>
      </p:sp>
      <p:sp>
        <p:nvSpPr>
          <p:cNvPr id="16387" name="Rectangle 3"/>
          <p:cNvSpPr>
            <a:spLocks noGrp="1" noChangeArrowheads="1"/>
          </p:cNvSpPr>
          <p:nvPr>
            <p:ph type="body" idx="4294967295"/>
          </p:nvPr>
        </p:nvSpPr>
        <p:spPr>
          <a:xfrm>
            <a:off x="2003426" y="1649413"/>
            <a:ext cx="8418513" cy="4546600"/>
          </a:xfrm>
          <a:prstGeom prst="rect">
            <a:avLst/>
          </a:prstGeom>
        </p:spPr>
        <p:txBody>
          <a:bodyPr/>
          <a:lstStyle/>
          <a:p>
            <a:pPr>
              <a:defRPr/>
            </a:pPr>
            <a:endParaRPr lang="en-US"/>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219201"/>
            <a:ext cx="8505253"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1828800" y="2286000"/>
            <a:ext cx="7848600" cy="685800"/>
          </a:xfrm>
          <a:prstGeom prst="rect">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817585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a:t>Canada</a:t>
            </a:r>
            <a:r>
              <a:rPr lang="es-ES" dirty="0"/>
              <a:t> GIS (circa 1967)</a:t>
            </a:r>
            <a:endParaRPr lang="en-US" dirty="0"/>
          </a:p>
        </p:txBody>
      </p:sp>
      <p:sp>
        <p:nvSpPr>
          <p:cNvPr id="3" name="Content Placeholder 2"/>
          <p:cNvSpPr>
            <a:spLocks noGrp="1"/>
          </p:cNvSpPr>
          <p:nvPr>
            <p:ph sz="quarter" idx="10"/>
          </p:nvPr>
        </p:nvSpPr>
        <p:spPr/>
        <p:txBody>
          <a:bodyPr/>
          <a:lstStyle/>
          <a:p>
            <a:endParaRPr lang="en-US"/>
          </a:p>
        </p:txBody>
      </p:sp>
      <p:pic>
        <p:nvPicPr>
          <p:cNvPr id="4" name="Picture 3"/>
          <p:cNvPicPr>
            <a:picLocks noChangeAspect="1"/>
          </p:cNvPicPr>
          <p:nvPr/>
        </p:nvPicPr>
        <p:blipFill>
          <a:blip r:embed="rId3"/>
          <a:stretch>
            <a:fillRect/>
          </a:stretch>
        </p:blipFill>
        <p:spPr>
          <a:xfrm>
            <a:off x="1423626" y="1579863"/>
            <a:ext cx="6045868" cy="4595512"/>
          </a:xfrm>
          <a:prstGeom prst="rect">
            <a:avLst/>
          </a:prstGeom>
        </p:spPr>
      </p:pic>
      <p:pic>
        <p:nvPicPr>
          <p:cNvPr id="6" name="Picture 5"/>
          <p:cNvPicPr>
            <a:picLocks noChangeAspect="1"/>
          </p:cNvPicPr>
          <p:nvPr/>
        </p:nvPicPr>
        <p:blipFill>
          <a:blip r:embed="rId4"/>
          <a:stretch>
            <a:fillRect/>
          </a:stretch>
        </p:blipFill>
        <p:spPr>
          <a:xfrm>
            <a:off x="6507765" y="2851378"/>
            <a:ext cx="4181606" cy="3184107"/>
          </a:xfrm>
          <a:prstGeom prst="rect">
            <a:avLst/>
          </a:prstGeom>
        </p:spPr>
      </p:pic>
      <p:sp>
        <p:nvSpPr>
          <p:cNvPr id="5" name="TextBox 4">
            <a:extLst>
              <a:ext uri="{FF2B5EF4-FFF2-40B4-BE49-F238E27FC236}">
                <a16:creationId xmlns:a16="http://schemas.microsoft.com/office/drawing/2014/main" id="{D1B9C116-5758-4FB4-854E-613FF2645117}"/>
              </a:ext>
            </a:extLst>
          </p:cNvPr>
          <p:cNvSpPr txBox="1"/>
          <p:nvPr/>
        </p:nvSpPr>
        <p:spPr>
          <a:xfrm>
            <a:off x="7610712" y="6133570"/>
            <a:ext cx="3531765" cy="293615"/>
          </a:xfrm>
          <a:prstGeom prst="rect">
            <a:avLst/>
          </a:prstGeom>
          <a:noFill/>
          <a:effectLst/>
        </p:spPr>
        <p:txBody>
          <a:bodyPr wrap="square" lIns="0" tIns="0" rIns="0" bIns="0" rtlCol="0">
            <a:noAutofit/>
          </a:bodyPr>
          <a:lstStyle/>
          <a:p>
            <a:pPr eaLnBrk="0" hangingPunct="0">
              <a:lnSpc>
                <a:spcPts val="1800"/>
              </a:lnSpc>
            </a:pPr>
            <a:r>
              <a:rPr lang="en-US" sz="1100" b="1" dirty="0">
                <a:hlinkClick r:id="rId5"/>
              </a:rPr>
              <a:t>https://www.youtube.com/watch?v=eAFG6aQTwPk</a:t>
            </a:r>
            <a:endParaRPr lang="en-US" sz="1100" b="1" dirty="0">
              <a:ea typeface="+mn-ea"/>
              <a:cs typeface="+mn-cs"/>
            </a:endParaRPr>
          </a:p>
        </p:txBody>
      </p:sp>
    </p:spTree>
    <p:extLst>
      <p:ext uri="{BB962C8B-B14F-4D97-AF65-F5344CB8AC3E}">
        <p14:creationId xmlns:p14="http://schemas.microsoft.com/office/powerpoint/2010/main" val="4038426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99B15A9F-3D4E-452C-81EC-27DC6900E594}"/>
              </a:ext>
            </a:extLst>
          </p:cNvPr>
          <p:cNvSpPr>
            <a:spLocks noGrp="1"/>
          </p:cNvSpPr>
          <p:nvPr>
            <p:ph type="sldNum" sz="quarter" idx="11"/>
          </p:nvPr>
        </p:nvSpPr>
        <p:spPr/>
        <p:txBody>
          <a:bodyPr/>
          <a:lstStyle>
            <a:lvl1pPr>
              <a:defRPr sz="1400" b="1">
                <a:solidFill>
                  <a:srgbClr val="FFFFFF"/>
                </a:solidFill>
                <a:latin typeface="Arial" panose="020B0604020202020204" pitchFamily="34" charset="0"/>
                <a:ea typeface="ＭＳ Ｐゴシック" panose="020B0600070205080204" pitchFamily="34" charset="-128"/>
              </a:defRPr>
            </a:lvl1pPr>
            <a:lvl2pPr marL="742950" indent="-285750">
              <a:defRPr sz="1400" b="1">
                <a:solidFill>
                  <a:srgbClr val="FFFFFF"/>
                </a:solidFill>
                <a:latin typeface="Arial" panose="020B0604020202020204" pitchFamily="34" charset="0"/>
                <a:ea typeface="ＭＳ Ｐゴシック" panose="020B0600070205080204" pitchFamily="34" charset="-128"/>
              </a:defRPr>
            </a:lvl2pPr>
            <a:lvl3pPr marL="1143000" indent="-228600">
              <a:defRPr sz="1400" b="1">
                <a:solidFill>
                  <a:srgbClr val="FFFFFF"/>
                </a:solidFill>
                <a:latin typeface="Arial" panose="020B0604020202020204" pitchFamily="34" charset="0"/>
                <a:ea typeface="ＭＳ Ｐゴシック" panose="020B0600070205080204" pitchFamily="34" charset="-128"/>
              </a:defRPr>
            </a:lvl3pPr>
            <a:lvl4pPr marL="1600200" indent="-228600">
              <a:defRPr sz="1400" b="1">
                <a:solidFill>
                  <a:srgbClr val="FFFFFF"/>
                </a:solidFill>
                <a:latin typeface="Arial" panose="020B0604020202020204" pitchFamily="34" charset="0"/>
                <a:ea typeface="ＭＳ Ｐゴシック" panose="020B0600070205080204" pitchFamily="34" charset="-128"/>
              </a:defRPr>
            </a:lvl4pPr>
            <a:lvl5pPr marL="2057400" indent="-228600">
              <a:defRPr sz="1400" b="1">
                <a:solidFill>
                  <a:srgbClr val="FFFFFF"/>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9pPr>
          </a:lstStyle>
          <a:p>
            <a:fld id="{AA22D727-1643-415F-ACC6-1C25EA806E36}" type="slidenum">
              <a:rPr lang="en-US" altLang="en-US" sz="600" b="0"/>
              <a:pPr/>
              <a:t>14</a:t>
            </a:fld>
            <a:endParaRPr lang="en-US" altLang="en-US" sz="600" b="0"/>
          </a:p>
        </p:txBody>
      </p:sp>
      <p:sp>
        <p:nvSpPr>
          <p:cNvPr id="39939" name="Rectangle 4">
            <a:extLst>
              <a:ext uri="{FF2B5EF4-FFF2-40B4-BE49-F238E27FC236}">
                <a16:creationId xmlns:a16="http://schemas.microsoft.com/office/drawing/2014/main" id="{8B697360-6C15-449B-B794-09F44B1DD802}"/>
              </a:ext>
            </a:extLst>
          </p:cNvPr>
          <p:cNvSpPr>
            <a:spLocks/>
          </p:cNvSpPr>
          <p:nvPr/>
        </p:nvSpPr>
        <p:spPr bwMode="auto">
          <a:xfrm>
            <a:off x="1795463" y="153988"/>
            <a:ext cx="29508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defRPr sz="1400" b="1">
                <a:solidFill>
                  <a:srgbClr val="FFFFFF"/>
                </a:solidFill>
                <a:latin typeface="Arial" panose="020B0604020202020204" pitchFamily="34" charset="0"/>
                <a:ea typeface="ＭＳ Ｐゴシック" panose="020B0600070205080204" pitchFamily="34" charset="-128"/>
              </a:defRPr>
            </a:lvl1pPr>
            <a:lvl2pPr marL="742950" indent="-285750">
              <a:defRPr sz="1400" b="1">
                <a:solidFill>
                  <a:srgbClr val="FFFFFF"/>
                </a:solidFill>
                <a:latin typeface="Arial" panose="020B0604020202020204" pitchFamily="34" charset="0"/>
                <a:ea typeface="ＭＳ Ｐゴシック" panose="020B0600070205080204" pitchFamily="34" charset="-128"/>
              </a:defRPr>
            </a:lvl2pPr>
            <a:lvl3pPr marL="1143000" indent="-228600">
              <a:defRPr sz="1400" b="1">
                <a:solidFill>
                  <a:srgbClr val="FFFFFF"/>
                </a:solidFill>
                <a:latin typeface="Arial" panose="020B0604020202020204" pitchFamily="34" charset="0"/>
                <a:ea typeface="ＭＳ Ｐゴシック" panose="020B0600070205080204" pitchFamily="34" charset="-128"/>
              </a:defRPr>
            </a:lvl3pPr>
            <a:lvl4pPr marL="1600200" indent="-228600">
              <a:defRPr sz="1400" b="1">
                <a:solidFill>
                  <a:srgbClr val="FFFFFF"/>
                </a:solidFill>
                <a:latin typeface="Arial" panose="020B0604020202020204" pitchFamily="34" charset="0"/>
                <a:ea typeface="ＭＳ Ｐゴシック" panose="020B0600070205080204" pitchFamily="34" charset="-128"/>
              </a:defRPr>
            </a:lvl4pPr>
            <a:lvl5pPr marL="2057400" indent="-228600">
              <a:defRPr sz="1400" b="1">
                <a:solidFill>
                  <a:srgbClr val="FFFFFF"/>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9pPr>
          </a:lstStyle>
          <a:p>
            <a:pPr algn="l" eaLnBrk="1" hangingPunct="1"/>
            <a:r>
              <a:rPr lang="en-US" altLang="en-US" sz="6600" dirty="0">
                <a:solidFill>
                  <a:schemeClr val="tx1"/>
                </a:solidFill>
                <a:cs typeface="Arial" panose="020B0604020202020204" pitchFamily="34" charset="0"/>
                <a:sym typeface="Arial" panose="020B0604020202020204" pitchFamily="34" charset="0"/>
              </a:rPr>
              <a:t>VISION</a:t>
            </a:r>
          </a:p>
        </p:txBody>
      </p:sp>
      <p:pic>
        <p:nvPicPr>
          <p:cNvPr id="39940" name="Picture 5">
            <a:extLst>
              <a:ext uri="{FF2B5EF4-FFF2-40B4-BE49-F238E27FC236}">
                <a16:creationId xmlns:a16="http://schemas.microsoft.com/office/drawing/2014/main" id="{AE189523-6317-4330-A350-A9D80C31FD9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989" y="1843089"/>
            <a:ext cx="3489325"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1" name="Oval 8">
            <a:extLst>
              <a:ext uri="{FF2B5EF4-FFF2-40B4-BE49-F238E27FC236}">
                <a16:creationId xmlns:a16="http://schemas.microsoft.com/office/drawing/2014/main" id="{28217C2D-42E9-4339-9A51-5544D0B2BDD4}"/>
              </a:ext>
            </a:extLst>
          </p:cNvPr>
          <p:cNvSpPr>
            <a:spLocks/>
          </p:cNvSpPr>
          <p:nvPr/>
        </p:nvSpPr>
        <p:spPr bwMode="auto">
          <a:xfrm>
            <a:off x="5266531" y="2466975"/>
            <a:ext cx="1658938" cy="1643063"/>
          </a:xfrm>
          <a:prstGeom prst="ellipse">
            <a:avLst/>
          </a:prstGeom>
          <a:gradFill rotWithShape="0">
            <a:gsLst>
              <a:gs pos="0">
                <a:srgbClr val="B6CC4E"/>
              </a:gs>
              <a:gs pos="100000">
                <a:srgbClr val="53A228"/>
              </a:gs>
            </a:gsLst>
            <a:path path="shape">
              <a:fillToRect l="50000" t="50000" r="50000" b="50000"/>
            </a:path>
          </a:gradFill>
          <a:ln w="28575">
            <a:solidFill>
              <a:schemeClr val="bg2"/>
            </a:solidFill>
            <a:round/>
            <a:headEnd/>
            <a:tailEnd/>
          </a:ln>
        </p:spPr>
        <p:txBody>
          <a:bodyPr wrap="none" anchor="ctr"/>
          <a:lstStyle>
            <a:lvl1pPr>
              <a:defRPr sz="1400" b="1">
                <a:solidFill>
                  <a:srgbClr val="FFFFFF"/>
                </a:solidFill>
                <a:latin typeface="Arial" panose="020B0604020202020204" pitchFamily="34" charset="0"/>
                <a:ea typeface="ＭＳ Ｐゴシック" panose="020B0600070205080204" pitchFamily="34" charset="-128"/>
              </a:defRPr>
            </a:lvl1pPr>
            <a:lvl2pPr marL="742950" indent="-285750">
              <a:defRPr sz="1400" b="1">
                <a:solidFill>
                  <a:srgbClr val="FFFFFF"/>
                </a:solidFill>
                <a:latin typeface="Arial" panose="020B0604020202020204" pitchFamily="34" charset="0"/>
                <a:ea typeface="ＭＳ Ｐゴシック" panose="020B0600070205080204" pitchFamily="34" charset="-128"/>
              </a:defRPr>
            </a:lvl2pPr>
            <a:lvl3pPr marL="1143000" indent="-228600">
              <a:defRPr sz="1400" b="1">
                <a:solidFill>
                  <a:srgbClr val="FFFFFF"/>
                </a:solidFill>
                <a:latin typeface="Arial" panose="020B0604020202020204" pitchFamily="34" charset="0"/>
                <a:ea typeface="ＭＳ Ｐゴシック" panose="020B0600070205080204" pitchFamily="34" charset="-128"/>
              </a:defRPr>
            </a:lvl3pPr>
            <a:lvl4pPr marL="1600200" indent="-228600">
              <a:defRPr sz="1400" b="1">
                <a:solidFill>
                  <a:srgbClr val="FFFFFF"/>
                </a:solidFill>
                <a:latin typeface="Arial" panose="020B0604020202020204" pitchFamily="34" charset="0"/>
                <a:ea typeface="ＭＳ Ｐゴシック" panose="020B0600070205080204" pitchFamily="34" charset="-128"/>
              </a:defRPr>
            </a:lvl4pPr>
            <a:lvl5pPr marL="2057400" indent="-228600">
              <a:defRPr sz="1400" b="1">
                <a:solidFill>
                  <a:srgbClr val="FFFFFF"/>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9pPr>
          </a:lstStyle>
          <a:p>
            <a:r>
              <a:rPr lang="en-US" altLang="en-US" sz="1800" dirty="0">
                <a:solidFill>
                  <a:srgbClr val="000000"/>
                </a:solidFill>
                <a:sym typeface="Arial" panose="020B0604020202020204" pitchFamily="34" charset="0"/>
              </a:rPr>
              <a:t>Geographic</a:t>
            </a:r>
          </a:p>
          <a:p>
            <a:r>
              <a:rPr lang="en-US" altLang="en-US" sz="1800" dirty="0">
                <a:solidFill>
                  <a:srgbClr val="000000"/>
                </a:solidFill>
                <a:sym typeface="Arial" panose="020B0604020202020204" pitchFamily="34" charset="0"/>
              </a:rPr>
              <a:t>Knowledge</a:t>
            </a:r>
          </a:p>
        </p:txBody>
      </p:sp>
      <p:sp>
        <p:nvSpPr>
          <p:cNvPr id="39942" name="Rectangle 11">
            <a:extLst>
              <a:ext uri="{FF2B5EF4-FFF2-40B4-BE49-F238E27FC236}">
                <a16:creationId xmlns:a16="http://schemas.microsoft.com/office/drawing/2014/main" id="{5A6AC704-99D1-4F95-9339-5C57318ABBE9}"/>
              </a:ext>
            </a:extLst>
          </p:cNvPr>
          <p:cNvSpPr>
            <a:spLocks/>
          </p:cNvSpPr>
          <p:nvPr/>
        </p:nvSpPr>
        <p:spPr bwMode="auto">
          <a:xfrm>
            <a:off x="7648575" y="2565401"/>
            <a:ext cx="1944688" cy="1254125"/>
          </a:xfrm>
          <a:prstGeom prst="rect">
            <a:avLst/>
          </a:prstGeom>
          <a:gradFill rotWithShape="0">
            <a:gsLst>
              <a:gs pos="0">
                <a:srgbClr val="53A228"/>
              </a:gs>
              <a:gs pos="100000">
                <a:srgbClr val="B6CC4E"/>
              </a:gs>
            </a:gsLst>
            <a:lin ang="5400000" scaled="1"/>
          </a:gradFill>
          <a:ln w="28575">
            <a:solidFill>
              <a:schemeClr val="bg2"/>
            </a:solidFill>
            <a:miter lim="800000"/>
            <a:headEnd/>
            <a:tailEnd/>
          </a:ln>
        </p:spPr>
        <p:txBody>
          <a:bodyPr wrap="none" anchor="ctr"/>
          <a:lstStyle>
            <a:lvl1pPr>
              <a:defRPr sz="1400" b="1">
                <a:solidFill>
                  <a:srgbClr val="FFFFFF"/>
                </a:solidFill>
                <a:latin typeface="Arial" panose="020B0604020202020204" pitchFamily="34" charset="0"/>
                <a:ea typeface="ＭＳ Ｐゴシック" panose="020B0600070205080204" pitchFamily="34" charset="-128"/>
              </a:defRPr>
            </a:lvl1pPr>
            <a:lvl2pPr marL="742950" indent="-285750">
              <a:defRPr sz="1400" b="1">
                <a:solidFill>
                  <a:srgbClr val="FFFFFF"/>
                </a:solidFill>
                <a:latin typeface="Arial" panose="020B0604020202020204" pitchFamily="34" charset="0"/>
                <a:ea typeface="ＭＳ Ｐゴシック" panose="020B0600070205080204" pitchFamily="34" charset="-128"/>
              </a:defRPr>
            </a:lvl2pPr>
            <a:lvl3pPr marL="1143000" indent="-228600">
              <a:defRPr sz="1400" b="1">
                <a:solidFill>
                  <a:srgbClr val="FFFFFF"/>
                </a:solidFill>
                <a:latin typeface="Arial" panose="020B0604020202020204" pitchFamily="34" charset="0"/>
                <a:ea typeface="ＭＳ Ｐゴシック" panose="020B0600070205080204" pitchFamily="34" charset="-128"/>
              </a:defRPr>
            </a:lvl3pPr>
            <a:lvl4pPr marL="1600200" indent="-228600">
              <a:defRPr sz="1400" b="1">
                <a:solidFill>
                  <a:srgbClr val="FFFFFF"/>
                </a:solidFill>
                <a:latin typeface="Arial" panose="020B0604020202020204" pitchFamily="34" charset="0"/>
                <a:ea typeface="ＭＳ Ｐゴシック" panose="020B0600070205080204" pitchFamily="34" charset="-128"/>
              </a:defRPr>
            </a:lvl4pPr>
            <a:lvl5pPr marL="2057400" indent="-228600">
              <a:defRPr sz="1400" b="1">
                <a:solidFill>
                  <a:srgbClr val="FFFFFF"/>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400" b="1">
                <a:solidFill>
                  <a:srgbClr val="FFFFFF"/>
                </a:solidFill>
                <a:latin typeface="Arial" panose="020B0604020202020204" pitchFamily="34" charset="0"/>
                <a:ea typeface="ＭＳ Ｐゴシック" panose="020B0600070205080204" pitchFamily="34" charset="-128"/>
              </a:defRPr>
            </a:lvl9pPr>
          </a:lstStyle>
          <a:p>
            <a:r>
              <a:rPr lang="en-US" altLang="en-US" sz="2400" dirty="0">
                <a:solidFill>
                  <a:srgbClr val="000000"/>
                </a:solidFill>
                <a:sym typeface="Arial" panose="020B0604020202020204" pitchFamily="34" charset="0"/>
              </a:rPr>
              <a:t>    ACTION</a:t>
            </a:r>
          </a:p>
        </p:txBody>
      </p:sp>
      <p:sp>
        <p:nvSpPr>
          <p:cNvPr id="1025038" name="AutoShape 14">
            <a:extLst>
              <a:ext uri="{FF2B5EF4-FFF2-40B4-BE49-F238E27FC236}">
                <a16:creationId xmlns:a16="http://schemas.microsoft.com/office/drawing/2014/main" id="{FF9D6311-1207-4A0E-851D-3074E8CF5C0C}"/>
              </a:ext>
            </a:extLst>
          </p:cNvPr>
          <p:cNvSpPr>
            <a:spLocks/>
          </p:cNvSpPr>
          <p:nvPr/>
        </p:nvSpPr>
        <p:spPr bwMode="auto">
          <a:xfrm rot="20040000">
            <a:off x="6684964" y="2197100"/>
            <a:ext cx="1597025" cy="952500"/>
          </a:xfrm>
          <a:custGeom>
            <a:avLst/>
            <a:gdLst/>
            <a:ahLst/>
            <a:cxnLst/>
            <a:rect l="0" t="0" r="r" b="b"/>
            <a:pathLst>
              <a:path w="21600" h="21600">
                <a:moveTo>
                  <a:pt x="16083" y="15645"/>
                </a:moveTo>
                <a:cubicBezTo>
                  <a:pt x="14864" y="8424"/>
                  <a:pt x="10389" y="3345"/>
                  <a:pt x="5250" y="3345"/>
                </a:cubicBezTo>
                <a:cubicBezTo>
                  <a:pt x="3755" y="3343"/>
                  <a:pt x="2277" y="3777"/>
                  <a:pt x="901" y="4619"/>
                </a:cubicBezTo>
                <a:lnTo>
                  <a:pt x="0" y="1540"/>
                </a:lnTo>
                <a:cubicBezTo>
                  <a:pt x="1661" y="523"/>
                  <a:pt x="3446" y="0"/>
                  <a:pt x="5250" y="0"/>
                </a:cubicBezTo>
                <a:cubicBezTo>
                  <a:pt x="11455" y="0"/>
                  <a:pt x="16857" y="6132"/>
                  <a:pt x="18330" y="14850"/>
                </a:cubicBezTo>
                <a:lnTo>
                  <a:pt x="21600" y="13696"/>
                </a:lnTo>
                <a:lnTo>
                  <a:pt x="18280" y="21600"/>
                </a:lnTo>
                <a:lnTo>
                  <a:pt x="12813" y="16799"/>
                </a:lnTo>
                <a:lnTo>
                  <a:pt x="16083" y="15645"/>
                </a:lnTo>
                <a:close/>
                <a:moveTo>
                  <a:pt x="16083" y="15645"/>
                </a:moveTo>
              </a:path>
            </a:pathLst>
          </a:custGeom>
          <a:solidFill>
            <a:srgbClr val="FFA949"/>
          </a:solidFill>
          <a:ln w="25400">
            <a:solidFill>
              <a:srgbClr val="FFFF66"/>
            </a:solidFill>
            <a:miter lim="800000"/>
            <a:headEnd/>
            <a:tailEnd/>
          </a:ln>
        </p:spPr>
        <p:txBody>
          <a:bodyPr lIns="0" tIns="0" rIns="0" bIns="0"/>
          <a:lstStyle/>
          <a:p>
            <a:pPr>
              <a:defRPr/>
            </a:pPr>
            <a:endParaRPr lang="en-US">
              <a:effectLst>
                <a:outerShdw blurRad="38100" dist="38100" dir="2700000" algn="tl">
                  <a:srgbClr val="000000">
                    <a:alpha val="43137"/>
                  </a:srgbClr>
                </a:outerShdw>
              </a:effectLst>
            </a:endParaRPr>
          </a:p>
        </p:txBody>
      </p:sp>
      <p:sp>
        <p:nvSpPr>
          <p:cNvPr id="1025041" name="AutoShape 17">
            <a:extLst>
              <a:ext uri="{FF2B5EF4-FFF2-40B4-BE49-F238E27FC236}">
                <a16:creationId xmlns:a16="http://schemas.microsoft.com/office/drawing/2014/main" id="{F6851FA9-7F24-486F-9EFA-088749E12FB0}"/>
              </a:ext>
            </a:extLst>
          </p:cNvPr>
          <p:cNvSpPr>
            <a:spLocks/>
          </p:cNvSpPr>
          <p:nvPr/>
        </p:nvSpPr>
        <p:spPr bwMode="auto">
          <a:xfrm rot="9300000">
            <a:off x="6450014" y="3348038"/>
            <a:ext cx="1597025" cy="838200"/>
          </a:xfrm>
          <a:custGeom>
            <a:avLst/>
            <a:gdLst/>
            <a:ahLst/>
            <a:cxnLst/>
            <a:rect l="0" t="0" r="r" b="b"/>
            <a:pathLst>
              <a:path w="21600" h="21600">
                <a:moveTo>
                  <a:pt x="16083" y="15645"/>
                </a:moveTo>
                <a:cubicBezTo>
                  <a:pt x="14864" y="8424"/>
                  <a:pt x="10389" y="3345"/>
                  <a:pt x="5250" y="3345"/>
                </a:cubicBezTo>
                <a:cubicBezTo>
                  <a:pt x="3755" y="3343"/>
                  <a:pt x="2277" y="3777"/>
                  <a:pt x="901" y="4619"/>
                </a:cubicBezTo>
                <a:lnTo>
                  <a:pt x="0" y="1540"/>
                </a:lnTo>
                <a:cubicBezTo>
                  <a:pt x="1661" y="523"/>
                  <a:pt x="3446" y="0"/>
                  <a:pt x="5250" y="0"/>
                </a:cubicBezTo>
                <a:cubicBezTo>
                  <a:pt x="11455" y="0"/>
                  <a:pt x="16857" y="6132"/>
                  <a:pt x="18330" y="14850"/>
                </a:cubicBezTo>
                <a:lnTo>
                  <a:pt x="21600" y="13696"/>
                </a:lnTo>
                <a:lnTo>
                  <a:pt x="18280" y="21600"/>
                </a:lnTo>
                <a:lnTo>
                  <a:pt x="12813" y="16799"/>
                </a:lnTo>
                <a:lnTo>
                  <a:pt x="16083" y="15645"/>
                </a:lnTo>
                <a:close/>
                <a:moveTo>
                  <a:pt x="16083" y="15645"/>
                </a:moveTo>
              </a:path>
            </a:pathLst>
          </a:custGeom>
          <a:solidFill>
            <a:srgbClr val="FFA949"/>
          </a:solidFill>
          <a:ln w="25400">
            <a:solidFill>
              <a:srgbClr val="FFFF66"/>
            </a:solidFill>
            <a:miter lim="800000"/>
            <a:headEnd/>
            <a:tailEnd/>
          </a:ln>
        </p:spPr>
        <p:txBody>
          <a:bodyPr lIns="0" tIns="0" rIns="0" bIns="0"/>
          <a:lstStyle/>
          <a:p>
            <a:pPr>
              <a:defRPr/>
            </a:pPr>
            <a:endParaRPr lang="en-US">
              <a:effectLst>
                <a:outerShdw blurRad="38100" dist="38100" dir="2700000" algn="tl">
                  <a:srgbClr val="000000">
                    <a:alpha val="43137"/>
                  </a:srgbClr>
                </a:outerShdw>
              </a:effectLst>
            </a:endParaRPr>
          </a:p>
        </p:txBody>
      </p:sp>
      <p:sp>
        <p:nvSpPr>
          <p:cNvPr id="1025042" name="Rectangle 18">
            <a:extLst>
              <a:ext uri="{FF2B5EF4-FFF2-40B4-BE49-F238E27FC236}">
                <a16:creationId xmlns:a16="http://schemas.microsoft.com/office/drawing/2014/main" id="{08F4F7B1-17C7-4797-AF4B-8651E1DE6E83}"/>
              </a:ext>
            </a:extLst>
          </p:cNvPr>
          <p:cNvSpPr>
            <a:spLocks/>
          </p:cNvSpPr>
          <p:nvPr/>
        </p:nvSpPr>
        <p:spPr bwMode="auto">
          <a:xfrm rot="20100000">
            <a:off x="7477094" y="3150008"/>
            <a:ext cx="65" cy="276999"/>
          </a:xfrm>
          <a:prstGeom prst="rect">
            <a:avLst/>
          </a:prstGeom>
          <a:noFill/>
          <a:ln w="12700">
            <a:noFill/>
            <a:miter lim="800000"/>
            <a:headEnd/>
            <a:tailEnd/>
          </a:ln>
        </p:spPr>
        <p:txBody>
          <a:bodyPr wrap="none" lIns="0" tIns="0" rIns="0" bIns="0">
            <a:spAutoFit/>
          </a:bodyPr>
          <a:lstStyle/>
          <a:p>
            <a:pPr>
              <a:defRPr/>
            </a:pPr>
            <a:endParaRPr lang="en-US">
              <a:effectLst>
                <a:outerShdw blurRad="38100" dist="38100" dir="2700000" algn="tl">
                  <a:srgbClr val="000000">
                    <a:alpha val="43137"/>
                  </a:srgbClr>
                </a:outerShdw>
              </a:effectLst>
            </a:endParaRPr>
          </a:p>
        </p:txBody>
      </p:sp>
      <p:pic>
        <p:nvPicPr>
          <p:cNvPr id="39946" name="Picture 19">
            <a:extLst>
              <a:ext uri="{FF2B5EF4-FFF2-40B4-BE49-F238E27FC236}">
                <a16:creationId xmlns:a16="http://schemas.microsoft.com/office/drawing/2014/main" id="{8C1920F7-1F85-4F3A-A4EE-38A0424A0F1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311400"/>
            <a:ext cx="5159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20">
            <a:extLst>
              <a:ext uri="{FF2B5EF4-FFF2-40B4-BE49-F238E27FC236}">
                <a16:creationId xmlns:a16="http://schemas.microsoft.com/office/drawing/2014/main" id="{83EAA714-4077-4221-8101-8F1243E8874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51" y="4564064"/>
            <a:ext cx="276066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5045" name="Rectangle 21">
            <a:extLst>
              <a:ext uri="{FF2B5EF4-FFF2-40B4-BE49-F238E27FC236}">
                <a16:creationId xmlns:a16="http://schemas.microsoft.com/office/drawing/2014/main" id="{3B82F2E2-2BDD-40D4-AE75-E5C9D43E9F8C}"/>
              </a:ext>
            </a:extLst>
          </p:cNvPr>
          <p:cNvSpPr>
            <a:spLocks noChangeArrowheads="1"/>
          </p:cNvSpPr>
          <p:nvPr/>
        </p:nvSpPr>
        <p:spPr bwMode="auto">
          <a:xfrm>
            <a:off x="6049964" y="5710020"/>
            <a:ext cx="5015155" cy="646331"/>
          </a:xfrm>
          <a:prstGeom prst="rect">
            <a:avLst/>
          </a:prstGeom>
          <a:noFill/>
          <a:ln w="28575">
            <a:noFill/>
            <a:miter lim="800000"/>
            <a:headEnd/>
            <a:tailEnd/>
          </a:ln>
          <a:effectLst/>
        </p:spPr>
        <p:txBody>
          <a:bodyPr wrap="none" anchor="b">
            <a:spAutoFit/>
          </a:bodyPr>
          <a:lstStyle/>
          <a:p>
            <a:pPr>
              <a:defRPr/>
            </a:pPr>
            <a:r>
              <a:rPr lang="en-US" i="1">
                <a:solidFill>
                  <a:srgbClr val="FFFF66"/>
                </a:solidFill>
                <a:effectLst>
                  <a:outerShdw blurRad="38100" dist="38100" dir="2700000" algn="tl">
                    <a:srgbClr val="000000"/>
                  </a:outerShdw>
                </a:effectLst>
              </a:rPr>
              <a:t>Your Work is Geography in Action . . .</a:t>
            </a:r>
          </a:p>
          <a:p>
            <a:pPr>
              <a:defRPr/>
            </a:pPr>
            <a:r>
              <a:rPr lang="en-US" i="1">
                <a:solidFill>
                  <a:srgbClr val="FFFF66"/>
                </a:solidFill>
                <a:effectLst>
                  <a:outerShdw blurRad="38100" dist="38100" dir="2700000" algn="tl">
                    <a:srgbClr val="000000"/>
                  </a:outerShdw>
                </a:effectLst>
              </a:rPr>
              <a:t>                           . . . But It’s Only the Beginning</a:t>
            </a:r>
          </a:p>
        </p:txBody>
      </p:sp>
      <p:sp>
        <p:nvSpPr>
          <p:cNvPr id="2" name="TextBox 1">
            <a:extLst>
              <a:ext uri="{FF2B5EF4-FFF2-40B4-BE49-F238E27FC236}">
                <a16:creationId xmlns:a16="http://schemas.microsoft.com/office/drawing/2014/main" id="{644850F5-8F87-426F-9C2E-7AE3DABB43D4}"/>
              </a:ext>
            </a:extLst>
          </p:cNvPr>
          <p:cNvSpPr txBox="1"/>
          <p:nvPr/>
        </p:nvSpPr>
        <p:spPr>
          <a:xfrm>
            <a:off x="1960855" y="1146033"/>
            <a:ext cx="1720268" cy="306811"/>
          </a:xfrm>
          <a:prstGeom prst="rect">
            <a:avLst/>
          </a:prstGeom>
          <a:noFill/>
          <a:effectLst/>
        </p:spPr>
        <p:txBody>
          <a:bodyPr wrap="square" lIns="0" tIns="0" rIns="0" bIns="0" rtlCol="0">
            <a:noAutofit/>
          </a:bodyPr>
          <a:lstStyle/>
          <a:p>
            <a:pPr algn="l" eaLnBrk="0" hangingPunct="0">
              <a:lnSpc>
                <a:spcPts val="1800"/>
              </a:lnSpc>
            </a:pPr>
            <a:r>
              <a:rPr lang="es-ES" sz="1400" b="1" dirty="0">
                <a:ea typeface="+mn-ea"/>
                <a:cs typeface="+mn-cs"/>
              </a:rPr>
              <a:t>Circa 2010</a:t>
            </a:r>
            <a:endParaRPr lang="en-US" sz="1400" b="1" dirty="0">
              <a:ea typeface="+mn-ea"/>
              <a:cs typeface="+mn-cs"/>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9" descr="geographic_inquiry.jpg">
            <a:extLst>
              <a:ext uri="{FF2B5EF4-FFF2-40B4-BE49-F238E27FC236}">
                <a16:creationId xmlns:a16="http://schemas.microsoft.com/office/drawing/2014/main" id="{D647CC1D-2791-4AAA-8807-137D680581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6480" y="36830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6674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DC9D58-897C-4DBD-8CB5-B37846B1DFA8}"/>
              </a:ext>
            </a:extLst>
          </p:cNvPr>
          <p:cNvPicPr>
            <a:picLocks noChangeAspect="1"/>
          </p:cNvPicPr>
          <p:nvPr/>
        </p:nvPicPr>
        <p:blipFill rotWithShape="1">
          <a:blip r:embed="rId3"/>
          <a:srcRect l="5615" t="12653" r="24817" b="-2572"/>
          <a:stretch/>
        </p:blipFill>
        <p:spPr>
          <a:xfrm>
            <a:off x="620786" y="654341"/>
            <a:ext cx="8003097" cy="5549318"/>
          </a:xfrm>
          <a:prstGeom prst="rect">
            <a:avLst/>
          </a:prstGeom>
        </p:spPr>
      </p:pic>
      <p:pic>
        <p:nvPicPr>
          <p:cNvPr id="3" name="Picture 2">
            <a:extLst>
              <a:ext uri="{FF2B5EF4-FFF2-40B4-BE49-F238E27FC236}">
                <a16:creationId xmlns:a16="http://schemas.microsoft.com/office/drawing/2014/main" id="{CEE18EF8-74C0-4872-9CEF-99D5854E96A9}"/>
              </a:ext>
            </a:extLst>
          </p:cNvPr>
          <p:cNvPicPr>
            <a:picLocks noChangeAspect="1"/>
          </p:cNvPicPr>
          <p:nvPr/>
        </p:nvPicPr>
        <p:blipFill rotWithShape="1">
          <a:blip r:embed="rId4"/>
          <a:srcRect l="12542" t="12105" r="16026" b="8980"/>
          <a:stretch/>
        </p:blipFill>
        <p:spPr>
          <a:xfrm>
            <a:off x="2380001" y="484817"/>
            <a:ext cx="9104530" cy="5395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5317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E1D39-5930-40F5-9772-E97AFF6CC2A7}"/>
              </a:ext>
            </a:extLst>
          </p:cNvPr>
          <p:cNvPicPr>
            <a:picLocks noChangeAspect="1"/>
          </p:cNvPicPr>
          <p:nvPr/>
        </p:nvPicPr>
        <p:blipFill rotWithShape="1">
          <a:blip r:embed="rId3"/>
          <a:srcRect l="10886" t="10800" r="3340" b="10678"/>
          <a:stretch/>
        </p:blipFill>
        <p:spPr>
          <a:xfrm>
            <a:off x="771249" y="1795861"/>
            <a:ext cx="8049478" cy="3953164"/>
          </a:xfrm>
          <a:prstGeom prst="rect">
            <a:avLst/>
          </a:prstGeom>
        </p:spPr>
      </p:pic>
      <p:sp>
        <p:nvSpPr>
          <p:cNvPr id="3" name="Title 2">
            <a:extLst>
              <a:ext uri="{FF2B5EF4-FFF2-40B4-BE49-F238E27FC236}">
                <a16:creationId xmlns:a16="http://schemas.microsoft.com/office/drawing/2014/main" id="{61B58595-2DB0-4087-A736-AAC6D64B375D}"/>
              </a:ext>
            </a:extLst>
          </p:cNvPr>
          <p:cNvSpPr>
            <a:spLocks noGrp="1"/>
          </p:cNvSpPr>
          <p:nvPr>
            <p:ph type="title"/>
          </p:nvPr>
        </p:nvSpPr>
        <p:spPr/>
        <p:txBody>
          <a:bodyPr/>
          <a:lstStyle/>
          <a:p>
            <a:r>
              <a:rPr lang="es-ES" dirty="0" err="1"/>
              <a:t>Out</a:t>
            </a:r>
            <a:r>
              <a:rPr lang="es-ES" dirty="0"/>
              <a:t> of </a:t>
            </a:r>
            <a:r>
              <a:rPr lang="es-ES" dirty="0" err="1"/>
              <a:t>Scope</a:t>
            </a:r>
            <a:r>
              <a:rPr lang="es-ES" dirty="0"/>
              <a:t> (</a:t>
            </a:r>
            <a:r>
              <a:rPr lang="es-ES" dirty="0" err="1"/>
              <a:t>but</a:t>
            </a:r>
            <a:r>
              <a:rPr lang="es-ES" dirty="0"/>
              <a:t> </a:t>
            </a:r>
            <a:r>
              <a:rPr lang="es-ES" dirty="0" err="1"/>
              <a:t>important</a:t>
            </a:r>
            <a:r>
              <a:rPr lang="es-ES" dirty="0"/>
              <a:t>): </a:t>
            </a:r>
            <a:r>
              <a:rPr lang="es-ES" dirty="0" err="1"/>
              <a:t>Students</a:t>
            </a:r>
            <a:r>
              <a:rPr lang="es-ES" dirty="0"/>
              <a:t>’ </a:t>
            </a:r>
            <a:r>
              <a:rPr lang="es-ES" dirty="0" err="1"/>
              <a:t>Lack</a:t>
            </a:r>
            <a:r>
              <a:rPr lang="es-ES" dirty="0"/>
              <a:t> of </a:t>
            </a:r>
            <a:r>
              <a:rPr lang="es-ES" dirty="0" err="1"/>
              <a:t>Critical</a:t>
            </a:r>
            <a:r>
              <a:rPr lang="es-ES" dirty="0"/>
              <a:t> </a:t>
            </a:r>
            <a:r>
              <a:rPr lang="es-ES" dirty="0" err="1"/>
              <a:t>Thinking</a:t>
            </a:r>
            <a:endParaRPr lang="en-US" dirty="0"/>
          </a:p>
        </p:txBody>
      </p:sp>
      <p:pic>
        <p:nvPicPr>
          <p:cNvPr id="7170" name="Picture 2" descr="How to Lie with Maps: Amazon.es: Monmonier, Mark S., De Blij, Harm J.:  Libros en idiomas extranjeros">
            <a:extLst>
              <a:ext uri="{FF2B5EF4-FFF2-40B4-BE49-F238E27FC236}">
                <a16:creationId xmlns:a16="http://schemas.microsoft.com/office/drawing/2014/main" id="{8864129D-C5FD-4875-9C0D-22549C180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75" y="2903269"/>
            <a:ext cx="2225937" cy="345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58247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CFA7-B455-4B47-8205-EE4364E4BCC6}"/>
              </a:ext>
            </a:extLst>
          </p:cNvPr>
          <p:cNvSpPr>
            <a:spLocks noGrp="1"/>
          </p:cNvSpPr>
          <p:nvPr>
            <p:ph type="title"/>
          </p:nvPr>
        </p:nvSpPr>
        <p:spPr>
          <a:xfrm>
            <a:off x="685800" y="682625"/>
            <a:ext cx="10826496" cy="276999"/>
          </a:xfrm>
        </p:spPr>
        <p:txBody>
          <a:bodyPr/>
          <a:lstStyle/>
          <a:p>
            <a:r>
              <a:rPr lang="en-US" sz="1800" dirty="0">
                <a:hlinkClick r:id="rId3"/>
              </a:rPr>
              <a:t>https://www.esri.com/en-us/industries/sustainability/overview</a:t>
            </a:r>
            <a:endParaRPr lang="en-US" sz="1800" dirty="0"/>
          </a:p>
        </p:txBody>
      </p:sp>
      <p:sp>
        <p:nvSpPr>
          <p:cNvPr id="3" name="Content Placeholder 2">
            <a:extLst>
              <a:ext uri="{FF2B5EF4-FFF2-40B4-BE49-F238E27FC236}">
                <a16:creationId xmlns:a16="http://schemas.microsoft.com/office/drawing/2014/main" id="{C5660726-F5E9-4F66-8451-7D8B8FD6B37F}"/>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2F332508-3437-4467-ADDA-2B3114D3DF9E}"/>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B5E557ED-6F27-430F-BB00-3447F67AB439}"/>
              </a:ext>
            </a:extLst>
          </p:cNvPr>
          <p:cNvPicPr>
            <a:picLocks noChangeAspect="1"/>
          </p:cNvPicPr>
          <p:nvPr/>
        </p:nvPicPr>
        <p:blipFill rotWithShape="1">
          <a:blip r:embed="rId4"/>
          <a:srcRect t="12016"/>
          <a:stretch/>
        </p:blipFill>
        <p:spPr>
          <a:xfrm>
            <a:off x="161636" y="1116734"/>
            <a:ext cx="11665527" cy="5506077"/>
          </a:xfrm>
          <a:prstGeom prst="rect">
            <a:avLst/>
          </a:prstGeom>
        </p:spPr>
      </p:pic>
    </p:spTree>
    <p:extLst>
      <p:ext uri="{BB962C8B-B14F-4D97-AF65-F5344CB8AC3E}">
        <p14:creationId xmlns:p14="http://schemas.microsoft.com/office/powerpoint/2010/main" val="81087938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83A4-35E0-4D0B-92B4-91A36B7D03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681885-31EB-46E8-8DE7-FD279CD51DA6}"/>
              </a:ext>
            </a:extLst>
          </p:cNvPr>
          <p:cNvSpPr>
            <a:spLocks noGrp="1"/>
          </p:cNvSpPr>
          <p:nvPr>
            <p:ph sz="quarter" idx="10"/>
          </p:nvPr>
        </p:nvSpPr>
        <p:spPr>
          <a:xfrm>
            <a:off x="832804" y="763806"/>
            <a:ext cx="10369296" cy="3429000"/>
          </a:xfrm>
        </p:spPr>
        <p:txBody>
          <a:bodyPr/>
          <a:lstStyle/>
          <a:p>
            <a:r>
              <a:rPr lang="en-US" sz="1200" dirty="0">
                <a:hlinkClick r:id="rId3"/>
              </a:rPr>
              <a:t>https://www.esri.com/en-us/industries/sustainability/sustainable-development/goals?rsource=https%3A%2F%2Fwww.esri.com%2Fen-us%2Findustries%2Fsustainability%2Fsegments%2Fgoals</a:t>
            </a:r>
            <a:endParaRPr lang="en-US" sz="1200" dirty="0"/>
          </a:p>
          <a:p>
            <a:endParaRPr lang="en-US" dirty="0"/>
          </a:p>
          <a:p>
            <a:endParaRPr lang="en-US" dirty="0"/>
          </a:p>
        </p:txBody>
      </p:sp>
      <p:pic>
        <p:nvPicPr>
          <p:cNvPr id="5" name="Picture 4">
            <a:extLst>
              <a:ext uri="{FF2B5EF4-FFF2-40B4-BE49-F238E27FC236}">
                <a16:creationId xmlns:a16="http://schemas.microsoft.com/office/drawing/2014/main" id="{B051396F-EBFB-46FC-8FBD-B86A6E09F561}"/>
              </a:ext>
            </a:extLst>
          </p:cNvPr>
          <p:cNvPicPr>
            <a:picLocks noChangeAspect="1"/>
          </p:cNvPicPr>
          <p:nvPr/>
        </p:nvPicPr>
        <p:blipFill rotWithShape="1">
          <a:blip r:embed="rId4"/>
          <a:srcRect t="3780"/>
          <a:stretch/>
        </p:blipFill>
        <p:spPr>
          <a:xfrm>
            <a:off x="1063623" y="1367085"/>
            <a:ext cx="7989116" cy="4123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645FD97-2817-4D77-A056-637FC04A1A25}"/>
              </a:ext>
            </a:extLst>
          </p:cNvPr>
          <p:cNvPicPr>
            <a:picLocks noChangeAspect="1"/>
          </p:cNvPicPr>
          <p:nvPr/>
        </p:nvPicPr>
        <p:blipFill rotWithShape="1">
          <a:blip r:embed="rId5"/>
          <a:srcRect t="2809"/>
          <a:stretch/>
        </p:blipFill>
        <p:spPr>
          <a:xfrm>
            <a:off x="2801921" y="1766422"/>
            <a:ext cx="8631069" cy="4500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91107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1CF2-BB57-47EC-8B54-23438F1AE0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83AED8-94E9-41CF-81F5-D29EBC9ACBA8}"/>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C36F26EE-F788-4F42-B8DD-6B631EC2F8B8}"/>
              </a:ext>
            </a:extLst>
          </p:cNvPr>
          <p:cNvPicPr>
            <a:picLocks noChangeAspect="1"/>
          </p:cNvPicPr>
          <p:nvPr/>
        </p:nvPicPr>
        <p:blipFill rotWithShape="1">
          <a:blip r:embed="rId3"/>
          <a:srcRect l="26296" t="22093" r="-2870" b="-2427"/>
          <a:stretch/>
        </p:blipFill>
        <p:spPr>
          <a:xfrm>
            <a:off x="400304" y="120624"/>
            <a:ext cx="11971124" cy="6737376"/>
          </a:xfrm>
          <a:prstGeom prst="rect">
            <a:avLst/>
          </a:prstGeom>
        </p:spPr>
      </p:pic>
      <p:pic>
        <p:nvPicPr>
          <p:cNvPr id="6" name="Picture 5">
            <a:extLst>
              <a:ext uri="{FF2B5EF4-FFF2-40B4-BE49-F238E27FC236}">
                <a16:creationId xmlns:a16="http://schemas.microsoft.com/office/drawing/2014/main" id="{D4ACBAE9-97CB-4270-9D81-26CC51FC4C44}"/>
              </a:ext>
            </a:extLst>
          </p:cNvPr>
          <p:cNvPicPr>
            <a:picLocks noChangeAspect="1"/>
          </p:cNvPicPr>
          <p:nvPr/>
        </p:nvPicPr>
        <p:blipFill rotWithShape="1">
          <a:blip r:embed="rId4"/>
          <a:srcRect l="12163" t="18985"/>
          <a:stretch/>
        </p:blipFill>
        <p:spPr>
          <a:xfrm>
            <a:off x="-887981" y="120624"/>
            <a:ext cx="13047285" cy="6455667"/>
          </a:xfrm>
          <a:prstGeom prst="rect">
            <a:avLst/>
          </a:prstGeom>
        </p:spPr>
      </p:pic>
    </p:spTree>
    <p:extLst>
      <p:ext uri="{BB962C8B-B14F-4D97-AF65-F5344CB8AC3E}">
        <p14:creationId xmlns:p14="http://schemas.microsoft.com/office/powerpoint/2010/main" val="3472370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9000F-2ACB-4EE5-A772-1824286BA5EA}"/>
              </a:ext>
            </a:extLst>
          </p:cNvPr>
          <p:cNvSpPr>
            <a:spLocks noGrp="1"/>
          </p:cNvSpPr>
          <p:nvPr>
            <p:ph type="title"/>
          </p:nvPr>
        </p:nvSpPr>
        <p:spPr>
          <a:xfrm>
            <a:off x="685800" y="682625"/>
            <a:ext cx="10826496" cy="276999"/>
          </a:xfrm>
        </p:spPr>
        <p:txBody>
          <a:bodyPr/>
          <a:lstStyle/>
          <a:p>
            <a:r>
              <a:rPr lang="en-US" sz="1800" dirty="0">
                <a:hlinkClick r:id="rId3"/>
              </a:rPr>
              <a:t>https://www.esri.com/en-us/about/events/gis-sustainable-world/save-date</a:t>
            </a:r>
            <a:endParaRPr lang="en-US" sz="1800" dirty="0"/>
          </a:p>
        </p:txBody>
      </p:sp>
      <p:sp>
        <p:nvSpPr>
          <p:cNvPr id="3" name="Content Placeholder 2">
            <a:extLst>
              <a:ext uri="{FF2B5EF4-FFF2-40B4-BE49-F238E27FC236}">
                <a16:creationId xmlns:a16="http://schemas.microsoft.com/office/drawing/2014/main" id="{ECD35D08-9F6D-4B96-B130-BEC4419E5CCE}"/>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41AEBAB2-4E3D-428A-9054-0E0154271D9C}"/>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81463F4A-6052-4716-A43F-D7D179FE4758}"/>
              </a:ext>
            </a:extLst>
          </p:cNvPr>
          <p:cNvPicPr>
            <a:picLocks noChangeAspect="1"/>
          </p:cNvPicPr>
          <p:nvPr/>
        </p:nvPicPr>
        <p:blipFill rotWithShape="1">
          <a:blip r:embed="rId4"/>
          <a:srcRect t="14827" b="-2426"/>
          <a:stretch/>
        </p:blipFill>
        <p:spPr>
          <a:xfrm>
            <a:off x="221672" y="1198364"/>
            <a:ext cx="11748655" cy="5521089"/>
          </a:xfrm>
          <a:prstGeom prst="rect">
            <a:avLst/>
          </a:prstGeom>
        </p:spPr>
      </p:pic>
    </p:spTree>
    <p:extLst>
      <p:ext uri="{BB962C8B-B14F-4D97-AF65-F5344CB8AC3E}">
        <p14:creationId xmlns:p14="http://schemas.microsoft.com/office/powerpoint/2010/main" val="127436190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A44DE-D329-4A3A-B82A-7DC61C88CC9A}"/>
              </a:ext>
            </a:extLst>
          </p:cNvPr>
          <p:cNvSpPr>
            <a:spLocks noGrp="1"/>
          </p:cNvSpPr>
          <p:nvPr>
            <p:ph type="title"/>
          </p:nvPr>
        </p:nvSpPr>
        <p:spPr/>
        <p:txBody>
          <a:bodyPr/>
          <a:lstStyle/>
          <a:p>
            <a:r>
              <a:rPr lang="es-ES" dirty="0" err="1"/>
              <a:t>Changes</a:t>
            </a:r>
            <a:r>
              <a:rPr lang="es-ES" dirty="0"/>
              <a:t> in </a:t>
            </a:r>
            <a:r>
              <a:rPr lang="es-ES" dirty="0" err="1"/>
              <a:t>the</a:t>
            </a:r>
            <a:r>
              <a:rPr lang="es-ES" dirty="0"/>
              <a:t> </a:t>
            </a:r>
            <a:r>
              <a:rPr lang="es-ES" dirty="0" err="1"/>
              <a:t>Past</a:t>
            </a:r>
            <a:r>
              <a:rPr lang="es-ES" dirty="0"/>
              <a:t> </a:t>
            </a:r>
            <a:r>
              <a:rPr lang="es-ES" dirty="0" err="1"/>
              <a:t>Decade</a:t>
            </a:r>
            <a:endParaRPr lang="en-US" dirty="0"/>
          </a:p>
        </p:txBody>
      </p:sp>
      <p:sp>
        <p:nvSpPr>
          <p:cNvPr id="3" name="Content Placeholder 2">
            <a:extLst>
              <a:ext uri="{FF2B5EF4-FFF2-40B4-BE49-F238E27FC236}">
                <a16:creationId xmlns:a16="http://schemas.microsoft.com/office/drawing/2014/main" id="{1084D051-10E8-4BAC-9733-F7B6DEC85A3E}"/>
              </a:ext>
            </a:extLst>
          </p:cNvPr>
          <p:cNvSpPr>
            <a:spLocks noGrp="1"/>
          </p:cNvSpPr>
          <p:nvPr>
            <p:ph sz="half" idx="2"/>
          </p:nvPr>
        </p:nvSpPr>
        <p:spPr>
          <a:xfrm>
            <a:off x="914400" y="1652631"/>
            <a:ext cx="10369296" cy="3429000"/>
          </a:xfrm>
        </p:spPr>
        <p:txBody>
          <a:bodyPr/>
          <a:lstStyle/>
          <a:p>
            <a:r>
              <a:rPr lang="es-ES" dirty="0"/>
              <a:t>GIS </a:t>
            </a:r>
            <a:r>
              <a:rPr lang="es-ES" dirty="0" err="1"/>
              <a:t>is</a:t>
            </a:r>
            <a:r>
              <a:rPr lang="es-ES" dirty="0"/>
              <a:t> </a:t>
            </a:r>
            <a:r>
              <a:rPr lang="es-ES" dirty="0" err="1"/>
              <a:t>now</a:t>
            </a:r>
            <a:r>
              <a:rPr lang="es-ES" dirty="0"/>
              <a:t> Online.</a:t>
            </a:r>
          </a:p>
          <a:p>
            <a:r>
              <a:rPr lang="es-ES" dirty="0"/>
              <a:t>Data </a:t>
            </a:r>
            <a:r>
              <a:rPr lang="es-ES" dirty="0" err="1"/>
              <a:t>Availability</a:t>
            </a:r>
            <a:r>
              <a:rPr lang="es-ES" dirty="0"/>
              <a:t>!!</a:t>
            </a:r>
          </a:p>
          <a:p>
            <a:pPr lvl="1"/>
            <a:r>
              <a:rPr lang="es-ES" dirty="0" err="1"/>
              <a:t>Imagery</a:t>
            </a:r>
            <a:r>
              <a:rPr lang="es-ES" dirty="0"/>
              <a:t>: </a:t>
            </a:r>
            <a:r>
              <a:rPr lang="es-ES" dirty="0" err="1"/>
              <a:t>Sentinel</a:t>
            </a:r>
            <a:r>
              <a:rPr lang="es-ES" dirty="0"/>
              <a:t>, Data Cubes</a:t>
            </a:r>
          </a:p>
          <a:p>
            <a:pPr lvl="1"/>
            <a:r>
              <a:rPr lang="es-ES" dirty="0"/>
              <a:t>GPS </a:t>
            </a:r>
            <a:r>
              <a:rPr lang="es-ES" dirty="0" err="1"/>
              <a:t>on</a:t>
            </a:r>
            <a:r>
              <a:rPr lang="es-ES" dirty="0"/>
              <a:t> </a:t>
            </a:r>
            <a:r>
              <a:rPr lang="es-ES" dirty="0" err="1"/>
              <a:t>your</a:t>
            </a:r>
            <a:r>
              <a:rPr lang="es-ES" dirty="0"/>
              <a:t> </a:t>
            </a:r>
            <a:r>
              <a:rPr lang="es-ES" dirty="0" err="1"/>
              <a:t>phone</a:t>
            </a:r>
            <a:endParaRPr lang="es-ES" dirty="0"/>
          </a:p>
          <a:p>
            <a:pPr lvl="1"/>
            <a:r>
              <a:rPr lang="es-ES" dirty="0"/>
              <a:t>OSM</a:t>
            </a:r>
          </a:p>
          <a:p>
            <a:pPr lvl="1"/>
            <a:r>
              <a:rPr lang="es-ES" dirty="0" err="1"/>
              <a:t>StreetView</a:t>
            </a:r>
            <a:r>
              <a:rPr lang="es-ES" dirty="0"/>
              <a:t>, </a:t>
            </a:r>
            <a:r>
              <a:rPr lang="es-ES" dirty="0" err="1"/>
              <a:t>Mapillary</a:t>
            </a:r>
            <a:endParaRPr lang="es-ES" dirty="0"/>
          </a:p>
          <a:p>
            <a:pPr lvl="1"/>
            <a:r>
              <a:rPr lang="es-ES" dirty="0" err="1"/>
              <a:t>UAVs</a:t>
            </a:r>
            <a:r>
              <a:rPr lang="es-ES" dirty="0"/>
              <a:t>, drones</a:t>
            </a:r>
          </a:p>
          <a:p>
            <a:pPr lvl="1"/>
            <a:r>
              <a:rPr lang="es-ES" dirty="0" err="1"/>
              <a:t>National</a:t>
            </a:r>
            <a:r>
              <a:rPr lang="es-ES" dirty="0"/>
              <a:t> </a:t>
            </a:r>
            <a:r>
              <a:rPr lang="es-ES" dirty="0" err="1"/>
              <a:t>Statistics</a:t>
            </a:r>
            <a:endParaRPr lang="es-ES" dirty="0"/>
          </a:p>
          <a:p>
            <a:pPr lvl="1"/>
            <a:r>
              <a:rPr lang="es-ES" dirty="0" err="1"/>
              <a:t>Realtime</a:t>
            </a:r>
            <a:r>
              <a:rPr lang="es-ES" dirty="0"/>
              <a:t> </a:t>
            </a:r>
            <a:r>
              <a:rPr lang="es-ES" dirty="0" err="1"/>
              <a:t>traffic</a:t>
            </a:r>
            <a:r>
              <a:rPr lang="es-ES" dirty="0"/>
              <a:t>, </a:t>
            </a:r>
            <a:r>
              <a:rPr lang="es-ES" dirty="0" err="1"/>
              <a:t>weather</a:t>
            </a:r>
            <a:r>
              <a:rPr lang="es-ES" dirty="0"/>
              <a:t>, </a:t>
            </a:r>
            <a:r>
              <a:rPr lang="es-ES" dirty="0" err="1"/>
              <a:t>river</a:t>
            </a:r>
            <a:r>
              <a:rPr lang="es-ES" dirty="0"/>
              <a:t> gauges, …</a:t>
            </a:r>
          </a:p>
          <a:p>
            <a:pPr lvl="1"/>
            <a:r>
              <a:rPr lang="es-ES" dirty="0" err="1"/>
              <a:t>Commercial</a:t>
            </a:r>
            <a:r>
              <a:rPr lang="es-ES" dirty="0"/>
              <a:t> </a:t>
            </a:r>
          </a:p>
          <a:p>
            <a:pPr lvl="1"/>
            <a:r>
              <a:rPr lang="es-ES" dirty="0" err="1"/>
              <a:t>Specifc</a:t>
            </a:r>
            <a:r>
              <a:rPr lang="es-ES" dirty="0"/>
              <a:t> SDG-</a:t>
            </a:r>
            <a:r>
              <a:rPr lang="es-ES" dirty="0" err="1"/>
              <a:t>related</a:t>
            </a:r>
            <a:endParaRPr lang="en-US" dirty="0"/>
          </a:p>
        </p:txBody>
      </p:sp>
      <p:sp>
        <p:nvSpPr>
          <p:cNvPr id="4" name="Text Placeholder 3">
            <a:extLst>
              <a:ext uri="{FF2B5EF4-FFF2-40B4-BE49-F238E27FC236}">
                <a16:creationId xmlns:a16="http://schemas.microsoft.com/office/drawing/2014/main" id="{0E37409E-48AF-47BE-BF18-4799B29738D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69223479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3E26-F565-47DF-AC72-9BA63588494C}"/>
              </a:ext>
            </a:extLst>
          </p:cNvPr>
          <p:cNvSpPr>
            <a:spLocks noGrp="1"/>
          </p:cNvSpPr>
          <p:nvPr>
            <p:ph type="title"/>
          </p:nvPr>
        </p:nvSpPr>
        <p:spPr/>
        <p:txBody>
          <a:bodyPr/>
          <a:lstStyle/>
          <a:p>
            <a:r>
              <a:rPr lang="es-ES" dirty="0"/>
              <a:t>GIS </a:t>
            </a:r>
            <a:r>
              <a:rPr lang="es-ES" dirty="0" err="1"/>
              <a:t>is</a:t>
            </a:r>
            <a:r>
              <a:rPr lang="es-ES" dirty="0"/>
              <a:t> Online</a:t>
            </a:r>
            <a:endParaRPr lang="en-US" dirty="0"/>
          </a:p>
        </p:txBody>
      </p:sp>
      <p:sp>
        <p:nvSpPr>
          <p:cNvPr id="3" name="Content Placeholder 2">
            <a:extLst>
              <a:ext uri="{FF2B5EF4-FFF2-40B4-BE49-F238E27FC236}">
                <a16:creationId xmlns:a16="http://schemas.microsoft.com/office/drawing/2014/main" id="{4F1DE2D7-984D-4F5B-A468-965413A4F231}"/>
              </a:ext>
            </a:extLst>
          </p:cNvPr>
          <p:cNvSpPr>
            <a:spLocks noGrp="1"/>
          </p:cNvSpPr>
          <p:nvPr>
            <p:ph sz="quarter" idx="10"/>
          </p:nvPr>
        </p:nvSpPr>
        <p:spPr>
          <a:xfrm>
            <a:off x="914400" y="1468073"/>
            <a:ext cx="10369296" cy="3429000"/>
          </a:xfrm>
        </p:spPr>
        <p:txBody>
          <a:bodyPr/>
          <a:lstStyle/>
          <a:p>
            <a:r>
              <a:rPr lang="es-ES" dirty="0" err="1"/>
              <a:t>Easier</a:t>
            </a:r>
            <a:r>
              <a:rPr lang="es-ES" dirty="0"/>
              <a:t> </a:t>
            </a:r>
            <a:r>
              <a:rPr lang="es-ES" dirty="0" err="1"/>
              <a:t>to</a:t>
            </a:r>
            <a:r>
              <a:rPr lang="es-ES" dirty="0"/>
              <a:t> </a:t>
            </a:r>
            <a:r>
              <a:rPr lang="es-ES" dirty="0" err="1"/>
              <a:t>acquire</a:t>
            </a:r>
            <a:r>
              <a:rPr lang="es-ES" dirty="0"/>
              <a:t>, </a:t>
            </a:r>
            <a:r>
              <a:rPr lang="es-ES" dirty="0" err="1"/>
              <a:t>maintain</a:t>
            </a:r>
            <a:r>
              <a:rPr lang="es-ES" dirty="0"/>
              <a:t>; no </a:t>
            </a:r>
            <a:r>
              <a:rPr lang="es-ES" dirty="0" err="1"/>
              <a:t>installation</a:t>
            </a:r>
            <a:r>
              <a:rPr lang="es-ES" dirty="0"/>
              <a:t> </a:t>
            </a:r>
            <a:r>
              <a:rPr lang="es-ES" dirty="0" err="1"/>
              <a:t>needed</a:t>
            </a:r>
            <a:r>
              <a:rPr lang="es-ES" dirty="0"/>
              <a:t>.</a:t>
            </a:r>
          </a:p>
          <a:p>
            <a:r>
              <a:rPr lang="es-ES" dirty="0"/>
              <a:t>Access GIS </a:t>
            </a:r>
            <a:r>
              <a:rPr lang="es-ES" dirty="0" err="1"/>
              <a:t>functionality</a:t>
            </a:r>
            <a:r>
              <a:rPr lang="es-ES" dirty="0"/>
              <a:t> </a:t>
            </a:r>
            <a:r>
              <a:rPr lang="es-ES" dirty="0" err="1"/>
              <a:t>Anytime</a:t>
            </a:r>
            <a:r>
              <a:rPr lang="es-ES" dirty="0"/>
              <a:t>, </a:t>
            </a:r>
            <a:r>
              <a:rPr lang="es-ES" dirty="0" err="1"/>
              <a:t>Anywhere</a:t>
            </a:r>
            <a:r>
              <a:rPr lang="es-ES" dirty="0"/>
              <a:t>, (</a:t>
            </a:r>
            <a:r>
              <a:rPr lang="es-ES" dirty="0" err="1"/>
              <a:t>almost</a:t>
            </a:r>
            <a:r>
              <a:rPr lang="es-ES" dirty="0"/>
              <a:t>) </a:t>
            </a:r>
            <a:r>
              <a:rPr lang="es-ES" dirty="0" err="1"/>
              <a:t>any</a:t>
            </a:r>
            <a:r>
              <a:rPr lang="es-ES" dirty="0"/>
              <a:t> </a:t>
            </a:r>
            <a:r>
              <a:rPr lang="es-ES" dirty="0" err="1"/>
              <a:t>Device</a:t>
            </a:r>
            <a:r>
              <a:rPr lang="es-ES" dirty="0"/>
              <a:t>.</a:t>
            </a:r>
          </a:p>
          <a:p>
            <a:pPr lvl="1"/>
            <a:r>
              <a:rPr lang="es-ES" dirty="0"/>
              <a:t>Software as a Service (SaaS) </a:t>
            </a:r>
            <a:r>
              <a:rPr lang="es-ES" dirty="0" err="1"/>
              <a:t>model</a:t>
            </a:r>
            <a:r>
              <a:rPr lang="es-ES" dirty="0"/>
              <a:t>: </a:t>
            </a:r>
            <a:r>
              <a:rPr lang="es-ES" dirty="0" err="1"/>
              <a:t>you</a:t>
            </a:r>
            <a:r>
              <a:rPr lang="es-ES" dirty="0"/>
              <a:t> </a:t>
            </a:r>
            <a:r>
              <a:rPr lang="es-ES" dirty="0" err="1"/>
              <a:t>have</a:t>
            </a:r>
            <a:r>
              <a:rPr lang="es-ES" dirty="0"/>
              <a:t> a </a:t>
            </a:r>
            <a:r>
              <a:rPr lang="es-ES" dirty="0" err="1"/>
              <a:t>user</a:t>
            </a:r>
            <a:r>
              <a:rPr lang="es-ES" dirty="0"/>
              <a:t> ID </a:t>
            </a:r>
            <a:r>
              <a:rPr lang="es-ES" dirty="0" err="1"/>
              <a:t>that</a:t>
            </a:r>
            <a:r>
              <a:rPr lang="es-ES" dirty="0"/>
              <a:t> </a:t>
            </a:r>
            <a:r>
              <a:rPr lang="es-ES" dirty="0" err="1"/>
              <a:t>travels</a:t>
            </a:r>
            <a:r>
              <a:rPr lang="es-ES" dirty="0"/>
              <a:t> </a:t>
            </a:r>
            <a:r>
              <a:rPr lang="es-ES" dirty="0" err="1"/>
              <a:t>with</a:t>
            </a:r>
            <a:r>
              <a:rPr lang="es-ES" dirty="0"/>
              <a:t> </a:t>
            </a:r>
            <a:r>
              <a:rPr lang="es-ES" dirty="0" err="1"/>
              <a:t>you</a:t>
            </a:r>
            <a:r>
              <a:rPr lang="es-ES" dirty="0"/>
              <a:t>.</a:t>
            </a:r>
          </a:p>
          <a:p>
            <a:r>
              <a:rPr lang="es-ES" dirty="0" err="1"/>
              <a:t>Facilitates</a:t>
            </a:r>
            <a:r>
              <a:rPr lang="es-ES" dirty="0"/>
              <a:t> “</a:t>
            </a:r>
            <a:r>
              <a:rPr lang="es-ES" dirty="0" err="1"/>
              <a:t>flipped</a:t>
            </a:r>
            <a:r>
              <a:rPr lang="es-ES" dirty="0"/>
              <a:t> </a:t>
            </a:r>
            <a:r>
              <a:rPr lang="es-ES" dirty="0" err="1"/>
              <a:t>classroom</a:t>
            </a:r>
            <a:r>
              <a:rPr lang="es-ES" dirty="0"/>
              <a:t>” </a:t>
            </a:r>
            <a:r>
              <a:rPr lang="es-ES" dirty="0" err="1"/>
              <a:t>models</a:t>
            </a:r>
            <a:r>
              <a:rPr lang="es-ES" dirty="0"/>
              <a:t>.</a:t>
            </a:r>
          </a:p>
          <a:p>
            <a:r>
              <a:rPr lang="es-ES" dirty="0" err="1"/>
              <a:t>Saved</a:t>
            </a:r>
            <a:r>
              <a:rPr lang="es-ES" dirty="0"/>
              <a:t> </a:t>
            </a:r>
            <a:r>
              <a:rPr lang="es-ES" dirty="0" err="1"/>
              <a:t>many</a:t>
            </a:r>
            <a:r>
              <a:rPr lang="es-ES" dirty="0"/>
              <a:t> GIS-</a:t>
            </a:r>
            <a:r>
              <a:rPr lang="es-ES" dirty="0" err="1"/>
              <a:t>related</a:t>
            </a:r>
            <a:r>
              <a:rPr lang="es-ES" dirty="0"/>
              <a:t> </a:t>
            </a:r>
            <a:r>
              <a:rPr lang="es-ES" dirty="0" err="1"/>
              <a:t>programs</a:t>
            </a:r>
            <a:r>
              <a:rPr lang="es-ES" dirty="0"/>
              <a:t> </a:t>
            </a:r>
            <a:r>
              <a:rPr lang="es-ES" dirty="0" err="1"/>
              <a:t>affected</a:t>
            </a:r>
            <a:r>
              <a:rPr lang="es-ES" dirty="0"/>
              <a:t> </a:t>
            </a:r>
            <a:r>
              <a:rPr lang="es-ES" dirty="0" err="1"/>
              <a:t>by</a:t>
            </a:r>
            <a:r>
              <a:rPr lang="es-ES" dirty="0"/>
              <a:t> COVID19 </a:t>
            </a:r>
            <a:r>
              <a:rPr lang="es-ES" dirty="0" err="1"/>
              <a:t>school</a:t>
            </a:r>
            <a:r>
              <a:rPr lang="es-ES" dirty="0"/>
              <a:t> </a:t>
            </a:r>
            <a:r>
              <a:rPr lang="es-ES" dirty="0" err="1"/>
              <a:t>closings</a:t>
            </a:r>
            <a:r>
              <a:rPr lang="es-ES" dirty="0"/>
              <a:t>.</a:t>
            </a:r>
          </a:p>
          <a:p>
            <a:r>
              <a:rPr lang="es-ES" dirty="0" err="1"/>
              <a:t>Functionality</a:t>
            </a:r>
            <a:r>
              <a:rPr lang="es-ES" dirty="0"/>
              <a:t> </a:t>
            </a:r>
            <a:r>
              <a:rPr lang="es-ES" dirty="0" err="1"/>
              <a:t>is</a:t>
            </a:r>
            <a:r>
              <a:rPr lang="es-ES" dirty="0"/>
              <a:t> </a:t>
            </a:r>
            <a:r>
              <a:rPr lang="es-ES" dirty="0" err="1"/>
              <a:t>growing</a:t>
            </a:r>
            <a:r>
              <a:rPr lang="es-ES" dirty="0"/>
              <a:t>: </a:t>
            </a:r>
            <a:r>
              <a:rPr lang="es-ES" dirty="0" err="1"/>
              <a:t>Analysis</a:t>
            </a:r>
            <a:r>
              <a:rPr lang="es-ES" dirty="0"/>
              <a:t> </a:t>
            </a:r>
            <a:r>
              <a:rPr lang="es-ES" dirty="0" err="1"/>
              <a:t>tools</a:t>
            </a:r>
            <a:r>
              <a:rPr lang="es-ES" dirty="0"/>
              <a:t>, </a:t>
            </a:r>
            <a:r>
              <a:rPr lang="es-ES" dirty="0" err="1"/>
              <a:t>not</a:t>
            </a:r>
            <a:r>
              <a:rPr lang="es-ES" dirty="0"/>
              <a:t> </a:t>
            </a:r>
            <a:r>
              <a:rPr lang="es-ES" dirty="0" err="1"/>
              <a:t>only</a:t>
            </a:r>
            <a:r>
              <a:rPr lang="es-ES" dirty="0"/>
              <a:t> </a:t>
            </a:r>
            <a:r>
              <a:rPr lang="es-ES" dirty="0" err="1"/>
              <a:t>Cartographic</a:t>
            </a:r>
            <a:r>
              <a:rPr lang="es-ES" dirty="0"/>
              <a:t> </a:t>
            </a:r>
            <a:r>
              <a:rPr lang="es-ES" dirty="0" err="1"/>
              <a:t>visualization</a:t>
            </a:r>
            <a:endParaRPr lang="es-ES" dirty="0"/>
          </a:p>
          <a:p>
            <a:endParaRPr lang="es-ES" dirty="0"/>
          </a:p>
          <a:p>
            <a:r>
              <a:rPr lang="es-ES" dirty="0"/>
              <a:t>Here </a:t>
            </a:r>
            <a:r>
              <a:rPr lang="es-ES" dirty="0" err="1"/>
              <a:t>featuring</a:t>
            </a:r>
            <a:r>
              <a:rPr lang="es-ES" dirty="0"/>
              <a:t> ArcGIS Online, </a:t>
            </a:r>
            <a:r>
              <a:rPr lang="es-ES" dirty="0" err="1"/>
              <a:t>integrated</a:t>
            </a:r>
            <a:r>
              <a:rPr lang="es-ES" dirty="0"/>
              <a:t> in ArcGIS </a:t>
            </a:r>
            <a:r>
              <a:rPr lang="es-ES" dirty="0" err="1"/>
              <a:t>ecosystem</a:t>
            </a:r>
            <a:r>
              <a:rPr lang="es-ES" dirty="0"/>
              <a:t>.</a:t>
            </a:r>
          </a:p>
          <a:p>
            <a:pPr lvl="1"/>
            <a:r>
              <a:rPr lang="es-ES" dirty="0" err="1"/>
              <a:t>Special</a:t>
            </a:r>
            <a:r>
              <a:rPr lang="es-ES" dirty="0"/>
              <a:t> </a:t>
            </a:r>
            <a:r>
              <a:rPr lang="es-ES" dirty="0" err="1"/>
              <a:t>pricing</a:t>
            </a:r>
            <a:r>
              <a:rPr lang="es-ES" dirty="0"/>
              <a:t> for Education, </a:t>
            </a:r>
            <a:r>
              <a:rPr lang="es-ES" dirty="0" err="1"/>
              <a:t>NGOs</a:t>
            </a:r>
            <a:r>
              <a:rPr lang="es-ES" dirty="0"/>
              <a:t>, </a:t>
            </a:r>
            <a:r>
              <a:rPr lang="es-ES" dirty="0" err="1"/>
              <a:t>Conservation</a:t>
            </a:r>
            <a:r>
              <a:rPr lang="es-ES" dirty="0"/>
              <a:t> </a:t>
            </a:r>
            <a:r>
              <a:rPr lang="es-ES" dirty="0" err="1"/>
              <a:t>groups</a:t>
            </a:r>
            <a:r>
              <a:rPr lang="es-ES" dirty="0"/>
              <a:t>, etc. </a:t>
            </a:r>
          </a:p>
          <a:p>
            <a:pPr lvl="1"/>
            <a:r>
              <a:rPr lang="es-ES" dirty="0" err="1"/>
              <a:t>Other</a:t>
            </a:r>
            <a:r>
              <a:rPr lang="es-ES" dirty="0"/>
              <a:t> non-Esri </a:t>
            </a:r>
            <a:r>
              <a:rPr lang="es-ES" dirty="0" err="1"/>
              <a:t>options</a:t>
            </a:r>
            <a:r>
              <a:rPr lang="es-ES" dirty="0"/>
              <a:t> </a:t>
            </a:r>
            <a:r>
              <a:rPr lang="es-ES" dirty="0" err="1"/>
              <a:t>exist</a:t>
            </a:r>
            <a:r>
              <a:rPr lang="es-ES" dirty="0"/>
              <a:t> </a:t>
            </a:r>
          </a:p>
          <a:p>
            <a:endParaRPr lang="en-US" dirty="0"/>
          </a:p>
        </p:txBody>
      </p:sp>
    </p:spTree>
    <p:extLst>
      <p:ext uri="{BB962C8B-B14F-4D97-AF65-F5344CB8AC3E}">
        <p14:creationId xmlns:p14="http://schemas.microsoft.com/office/powerpoint/2010/main" val="392238246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BD2FB-7363-4876-8256-6F8774771391}"/>
              </a:ext>
            </a:extLst>
          </p:cNvPr>
          <p:cNvSpPr>
            <a:spLocks noGrp="1"/>
          </p:cNvSpPr>
          <p:nvPr>
            <p:ph type="title"/>
          </p:nvPr>
        </p:nvSpPr>
        <p:spPr/>
        <p:txBody>
          <a:bodyPr/>
          <a:lstStyle/>
          <a:p>
            <a:r>
              <a:rPr lang="es-ES" dirty="0"/>
              <a:t>ArcGIS Online </a:t>
            </a:r>
            <a:r>
              <a:rPr lang="es-ES" dirty="0" err="1"/>
              <a:t>analysis</a:t>
            </a:r>
            <a:r>
              <a:rPr lang="es-ES" dirty="0"/>
              <a:t>, </a:t>
            </a:r>
            <a:r>
              <a:rPr lang="es-ES" dirty="0" err="1"/>
              <a:t>documentation</a:t>
            </a:r>
            <a:endParaRPr lang="en-US" dirty="0"/>
          </a:p>
        </p:txBody>
      </p:sp>
      <p:sp>
        <p:nvSpPr>
          <p:cNvPr id="3" name="Content Placeholder 2">
            <a:extLst>
              <a:ext uri="{FF2B5EF4-FFF2-40B4-BE49-F238E27FC236}">
                <a16:creationId xmlns:a16="http://schemas.microsoft.com/office/drawing/2014/main" id="{B065227F-38C8-474F-AF4E-FFD2885FC852}"/>
              </a:ext>
            </a:extLst>
          </p:cNvPr>
          <p:cNvSpPr>
            <a:spLocks noGrp="1"/>
          </p:cNvSpPr>
          <p:nvPr>
            <p:ph sz="quarter" idx="10"/>
          </p:nvPr>
        </p:nvSpPr>
        <p:spPr>
          <a:xfrm>
            <a:off x="914400" y="1459684"/>
            <a:ext cx="10369296" cy="3429000"/>
          </a:xfrm>
        </p:spPr>
        <p:txBody>
          <a:bodyPr/>
          <a:lstStyle/>
          <a:p>
            <a:r>
              <a:rPr lang="en-US" sz="1600" dirty="0">
                <a:hlinkClick r:id="rId3"/>
              </a:rPr>
              <a:t>https://doc.arcgis.com/en/arcgis-online/analyze/perform-analysis.htm</a:t>
            </a:r>
            <a:r>
              <a:rPr lang="en-US" sz="1600" dirty="0"/>
              <a:t> </a:t>
            </a:r>
          </a:p>
        </p:txBody>
      </p:sp>
      <p:pic>
        <p:nvPicPr>
          <p:cNvPr id="4" name="Picture 3">
            <a:extLst>
              <a:ext uri="{FF2B5EF4-FFF2-40B4-BE49-F238E27FC236}">
                <a16:creationId xmlns:a16="http://schemas.microsoft.com/office/drawing/2014/main" id="{12BE5CED-1374-40CD-8965-8D6179248860}"/>
              </a:ext>
            </a:extLst>
          </p:cNvPr>
          <p:cNvPicPr>
            <a:picLocks noChangeAspect="1"/>
          </p:cNvPicPr>
          <p:nvPr/>
        </p:nvPicPr>
        <p:blipFill rotWithShape="1">
          <a:blip r:embed="rId4"/>
          <a:srcRect t="12228"/>
          <a:stretch/>
        </p:blipFill>
        <p:spPr>
          <a:xfrm>
            <a:off x="1115735" y="1895911"/>
            <a:ext cx="9553241" cy="4498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215030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4CEC-13C9-4BAA-A99B-8C5C1BAE2157}"/>
              </a:ext>
            </a:extLst>
          </p:cNvPr>
          <p:cNvSpPr>
            <a:spLocks noGrp="1"/>
          </p:cNvSpPr>
          <p:nvPr>
            <p:ph type="title"/>
          </p:nvPr>
        </p:nvSpPr>
        <p:spPr/>
        <p:txBody>
          <a:bodyPr/>
          <a:lstStyle/>
          <a:p>
            <a:r>
              <a:rPr lang="es-ES" dirty="0"/>
              <a:t>ArcGIS Online</a:t>
            </a:r>
            <a:endParaRPr lang="en-US" dirty="0"/>
          </a:p>
        </p:txBody>
      </p:sp>
      <p:sp>
        <p:nvSpPr>
          <p:cNvPr id="3" name="Content Placeholder 2">
            <a:extLst>
              <a:ext uri="{FF2B5EF4-FFF2-40B4-BE49-F238E27FC236}">
                <a16:creationId xmlns:a16="http://schemas.microsoft.com/office/drawing/2014/main" id="{F6DDB742-B9F3-4B33-9B49-ED056E92F109}"/>
              </a:ext>
            </a:extLst>
          </p:cNvPr>
          <p:cNvSpPr>
            <a:spLocks noGrp="1"/>
          </p:cNvSpPr>
          <p:nvPr>
            <p:ph sz="quarter" idx="10"/>
          </p:nvPr>
        </p:nvSpPr>
        <p:spPr>
          <a:xfrm>
            <a:off x="989901" y="1400961"/>
            <a:ext cx="10369296" cy="3429000"/>
          </a:xfrm>
        </p:spPr>
        <p:txBody>
          <a:bodyPr/>
          <a:lstStyle/>
          <a:p>
            <a:r>
              <a:rPr lang="es-ES" dirty="0" err="1"/>
              <a:t>Search</a:t>
            </a:r>
            <a:r>
              <a:rPr lang="es-ES" dirty="0"/>
              <a:t> </a:t>
            </a:r>
            <a:r>
              <a:rPr lang="es-ES" dirty="0" err="1"/>
              <a:t>layers</a:t>
            </a:r>
            <a:r>
              <a:rPr lang="es-ES" dirty="0"/>
              <a:t> for </a:t>
            </a:r>
            <a:r>
              <a:rPr lang="es-ES" dirty="0" err="1"/>
              <a:t>forest</a:t>
            </a:r>
            <a:r>
              <a:rPr lang="es-ES" dirty="0"/>
              <a:t> </a:t>
            </a:r>
            <a:r>
              <a:rPr lang="es-ES" dirty="0" err="1"/>
              <a:t>fires</a:t>
            </a:r>
            <a:r>
              <a:rPr lang="es-ES" dirty="0"/>
              <a:t> in </a:t>
            </a:r>
            <a:r>
              <a:rPr lang="es-ES" dirty="0" err="1"/>
              <a:t>Spain</a:t>
            </a:r>
            <a:r>
              <a:rPr lang="es-ES" dirty="0"/>
              <a:t>, </a:t>
            </a:r>
            <a:r>
              <a:rPr lang="es-ES" dirty="0" err="1"/>
              <a:t>Filter</a:t>
            </a:r>
            <a:r>
              <a:rPr lang="es-ES" dirty="0"/>
              <a:t> </a:t>
            </a:r>
            <a:r>
              <a:rPr lang="es-ES" dirty="0" err="1"/>
              <a:t>municipalities</a:t>
            </a:r>
            <a:r>
              <a:rPr lang="es-ES" dirty="0"/>
              <a:t> </a:t>
            </a:r>
            <a:r>
              <a:rPr lang="es-ES" dirty="0" err="1"/>
              <a:t>with</a:t>
            </a:r>
            <a:r>
              <a:rPr lang="es-ES" dirty="0"/>
              <a:t> &gt; 10 </a:t>
            </a:r>
            <a:r>
              <a:rPr lang="es-ES" dirty="0" err="1"/>
              <a:t>fires</a:t>
            </a:r>
            <a:r>
              <a:rPr lang="es-ES" dirty="0"/>
              <a:t>.</a:t>
            </a:r>
            <a:endParaRPr lang="en-US" dirty="0"/>
          </a:p>
        </p:txBody>
      </p:sp>
      <p:pic>
        <p:nvPicPr>
          <p:cNvPr id="4" name="Picture 3">
            <a:extLst>
              <a:ext uri="{FF2B5EF4-FFF2-40B4-BE49-F238E27FC236}">
                <a16:creationId xmlns:a16="http://schemas.microsoft.com/office/drawing/2014/main" id="{29EF8371-C8AC-4BD7-991B-44AA572C4AA2}"/>
              </a:ext>
            </a:extLst>
          </p:cNvPr>
          <p:cNvPicPr>
            <a:picLocks noChangeAspect="1"/>
          </p:cNvPicPr>
          <p:nvPr/>
        </p:nvPicPr>
        <p:blipFill rotWithShape="1">
          <a:blip r:embed="rId3"/>
          <a:srcRect t="12209"/>
          <a:stretch/>
        </p:blipFill>
        <p:spPr>
          <a:xfrm>
            <a:off x="1132513" y="1809165"/>
            <a:ext cx="9620340" cy="4530815"/>
          </a:xfrm>
          <a:prstGeom prst="rect">
            <a:avLst/>
          </a:prstGeom>
        </p:spPr>
      </p:pic>
    </p:spTree>
    <p:extLst>
      <p:ext uri="{BB962C8B-B14F-4D97-AF65-F5344CB8AC3E}">
        <p14:creationId xmlns:p14="http://schemas.microsoft.com/office/powerpoint/2010/main" val="422343018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9472-3501-45C2-A697-3A8DC5BAB738}"/>
              </a:ext>
            </a:extLst>
          </p:cNvPr>
          <p:cNvSpPr>
            <a:spLocks noGrp="1"/>
          </p:cNvSpPr>
          <p:nvPr>
            <p:ph type="title"/>
          </p:nvPr>
        </p:nvSpPr>
        <p:spPr/>
        <p:txBody>
          <a:bodyPr/>
          <a:lstStyle/>
          <a:p>
            <a:r>
              <a:rPr lang="en-US" dirty="0">
                <a:hlinkClick r:id="rId3"/>
              </a:rPr>
              <a:t>https://www.esri.com/en-us/school-program-europe/overview</a:t>
            </a:r>
            <a:endParaRPr lang="en-US" dirty="0"/>
          </a:p>
        </p:txBody>
      </p:sp>
      <p:sp>
        <p:nvSpPr>
          <p:cNvPr id="3" name="Content Placeholder 2">
            <a:extLst>
              <a:ext uri="{FF2B5EF4-FFF2-40B4-BE49-F238E27FC236}">
                <a16:creationId xmlns:a16="http://schemas.microsoft.com/office/drawing/2014/main" id="{CEF6ED61-1406-458D-8206-B57BB18C226A}"/>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8DCEF855-EC40-4096-910D-AF2E1D77B37F}"/>
              </a:ext>
            </a:extLst>
          </p:cNvPr>
          <p:cNvPicPr>
            <a:picLocks noChangeAspect="1"/>
          </p:cNvPicPr>
          <p:nvPr/>
        </p:nvPicPr>
        <p:blipFill rotWithShape="1">
          <a:blip r:embed="rId4"/>
          <a:srcRect l="9889" t="2781"/>
          <a:stretch/>
        </p:blipFill>
        <p:spPr>
          <a:xfrm>
            <a:off x="1393714" y="1379350"/>
            <a:ext cx="8806926" cy="5164766"/>
          </a:xfrm>
          <a:prstGeom prst="rect">
            <a:avLst/>
          </a:prstGeom>
        </p:spPr>
      </p:pic>
    </p:spTree>
    <p:extLst>
      <p:ext uri="{BB962C8B-B14F-4D97-AF65-F5344CB8AC3E}">
        <p14:creationId xmlns:p14="http://schemas.microsoft.com/office/powerpoint/2010/main" val="107757292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33A0-6B61-4F31-B9CE-6E2C802DC932}"/>
              </a:ext>
            </a:extLst>
          </p:cNvPr>
          <p:cNvSpPr>
            <a:spLocks noGrp="1"/>
          </p:cNvSpPr>
          <p:nvPr>
            <p:ph type="title"/>
          </p:nvPr>
        </p:nvSpPr>
        <p:spPr/>
        <p:txBody>
          <a:bodyPr/>
          <a:lstStyle/>
          <a:p>
            <a:r>
              <a:rPr lang="es-ES" dirty="0"/>
              <a:t>Online (and Desktop) GIS for </a:t>
            </a:r>
            <a:r>
              <a:rPr lang="es-ES" dirty="0" err="1"/>
              <a:t>Schools</a:t>
            </a:r>
            <a:r>
              <a:rPr lang="es-ES" dirty="0"/>
              <a:t> (</a:t>
            </a:r>
            <a:r>
              <a:rPr lang="es-ES" dirty="0" err="1"/>
              <a:t>worldwide</a:t>
            </a:r>
            <a:r>
              <a:rPr lang="es-ES" dirty="0"/>
              <a:t>)</a:t>
            </a:r>
            <a:endParaRPr lang="en-US" dirty="0"/>
          </a:p>
        </p:txBody>
      </p:sp>
      <p:sp>
        <p:nvSpPr>
          <p:cNvPr id="3" name="Content Placeholder 2">
            <a:extLst>
              <a:ext uri="{FF2B5EF4-FFF2-40B4-BE49-F238E27FC236}">
                <a16:creationId xmlns:a16="http://schemas.microsoft.com/office/drawing/2014/main" id="{3C8518E0-5B0D-445D-81B7-D5F2171D2335}"/>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50548899-F8AD-45EE-BF1A-9C9286813D7C}"/>
              </a:ext>
            </a:extLst>
          </p:cNvPr>
          <p:cNvPicPr>
            <a:picLocks noChangeAspect="1"/>
          </p:cNvPicPr>
          <p:nvPr/>
        </p:nvPicPr>
        <p:blipFill rotWithShape="1">
          <a:blip r:embed="rId3"/>
          <a:srcRect l="792" t="12219"/>
          <a:stretch/>
        </p:blipFill>
        <p:spPr>
          <a:xfrm>
            <a:off x="1363211" y="1600200"/>
            <a:ext cx="9465577" cy="4492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071965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6DC6-DFBA-49D1-9AC2-4677DDEF5587}"/>
              </a:ext>
            </a:extLst>
          </p:cNvPr>
          <p:cNvSpPr>
            <a:spLocks noGrp="1"/>
          </p:cNvSpPr>
          <p:nvPr>
            <p:ph type="title"/>
          </p:nvPr>
        </p:nvSpPr>
        <p:spPr/>
        <p:txBody>
          <a:bodyPr/>
          <a:lstStyle/>
          <a:p>
            <a:r>
              <a:rPr lang="es-ES" dirty="0"/>
              <a:t>ArcGIS Online</a:t>
            </a:r>
            <a:endParaRPr lang="en-US" dirty="0"/>
          </a:p>
        </p:txBody>
      </p:sp>
      <p:sp>
        <p:nvSpPr>
          <p:cNvPr id="3" name="Content Placeholder 2">
            <a:extLst>
              <a:ext uri="{FF2B5EF4-FFF2-40B4-BE49-F238E27FC236}">
                <a16:creationId xmlns:a16="http://schemas.microsoft.com/office/drawing/2014/main" id="{4221CE02-5895-4059-AB4A-5F2F442B8145}"/>
              </a:ext>
            </a:extLst>
          </p:cNvPr>
          <p:cNvSpPr>
            <a:spLocks noGrp="1"/>
          </p:cNvSpPr>
          <p:nvPr>
            <p:ph sz="quarter" idx="10"/>
          </p:nvPr>
        </p:nvSpPr>
        <p:spPr>
          <a:xfrm>
            <a:off x="914400" y="1359017"/>
            <a:ext cx="10369296" cy="3429000"/>
          </a:xfrm>
        </p:spPr>
        <p:txBody>
          <a:bodyPr/>
          <a:lstStyle/>
          <a:p>
            <a:r>
              <a:rPr lang="es-ES" sz="1800" dirty="0" err="1"/>
              <a:t>Search</a:t>
            </a:r>
            <a:r>
              <a:rPr lang="es-ES" sz="1800" dirty="0"/>
              <a:t> </a:t>
            </a:r>
            <a:r>
              <a:rPr lang="es-ES" sz="1800" dirty="0" err="1"/>
              <a:t>layers</a:t>
            </a:r>
            <a:r>
              <a:rPr lang="es-ES" sz="1800" dirty="0"/>
              <a:t> </a:t>
            </a:r>
            <a:r>
              <a:rPr lang="es-ES" sz="1800" dirty="0" err="1"/>
              <a:t>on</a:t>
            </a:r>
            <a:r>
              <a:rPr lang="es-ES" sz="1800" dirty="0"/>
              <a:t> “SDG”</a:t>
            </a:r>
            <a:endParaRPr lang="en-US" sz="1800" dirty="0"/>
          </a:p>
        </p:txBody>
      </p:sp>
      <p:pic>
        <p:nvPicPr>
          <p:cNvPr id="4" name="Picture 3">
            <a:extLst>
              <a:ext uri="{FF2B5EF4-FFF2-40B4-BE49-F238E27FC236}">
                <a16:creationId xmlns:a16="http://schemas.microsoft.com/office/drawing/2014/main" id="{CEBA4C0E-6137-4553-AC16-F98A8D10695F}"/>
              </a:ext>
            </a:extLst>
          </p:cNvPr>
          <p:cNvPicPr>
            <a:picLocks noChangeAspect="1"/>
          </p:cNvPicPr>
          <p:nvPr/>
        </p:nvPicPr>
        <p:blipFill rotWithShape="1">
          <a:blip r:embed="rId3"/>
          <a:srcRect t="12392"/>
          <a:stretch/>
        </p:blipFill>
        <p:spPr>
          <a:xfrm>
            <a:off x="1198642" y="1776369"/>
            <a:ext cx="10085054" cy="4739781"/>
          </a:xfrm>
          <a:prstGeom prst="rect">
            <a:avLst/>
          </a:prstGeom>
        </p:spPr>
      </p:pic>
      <p:pic>
        <p:nvPicPr>
          <p:cNvPr id="5" name="Picture 4">
            <a:extLst>
              <a:ext uri="{FF2B5EF4-FFF2-40B4-BE49-F238E27FC236}">
                <a16:creationId xmlns:a16="http://schemas.microsoft.com/office/drawing/2014/main" id="{8044276B-7010-4980-868D-4AD282CEE9F3}"/>
              </a:ext>
            </a:extLst>
          </p:cNvPr>
          <p:cNvPicPr>
            <a:picLocks noChangeAspect="1"/>
          </p:cNvPicPr>
          <p:nvPr/>
        </p:nvPicPr>
        <p:blipFill rotWithShape="1">
          <a:blip r:embed="rId4"/>
          <a:srcRect l="23120" t="30408" r="54518" b="1870"/>
          <a:stretch/>
        </p:blipFill>
        <p:spPr>
          <a:xfrm>
            <a:off x="4580389" y="1069596"/>
            <a:ext cx="2726423" cy="4429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3110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CF00-6185-40CD-9BF2-55992F06AFAE}"/>
              </a:ext>
            </a:extLst>
          </p:cNvPr>
          <p:cNvSpPr>
            <a:spLocks noGrp="1"/>
          </p:cNvSpPr>
          <p:nvPr>
            <p:ph type="title"/>
          </p:nvPr>
        </p:nvSpPr>
        <p:spPr/>
        <p:txBody>
          <a:bodyPr/>
          <a:lstStyle/>
          <a:p>
            <a:r>
              <a:rPr lang="en-US" dirty="0">
                <a:hlinkClick r:id="rId3"/>
              </a:rPr>
              <a:t>https://sdgstoday.org/</a:t>
            </a:r>
            <a:r>
              <a:rPr lang="en-US" dirty="0"/>
              <a:t>  Curated SDG data (SDSN + Esri) </a:t>
            </a:r>
          </a:p>
        </p:txBody>
      </p:sp>
      <p:sp>
        <p:nvSpPr>
          <p:cNvPr id="3" name="Content Placeholder 2">
            <a:extLst>
              <a:ext uri="{FF2B5EF4-FFF2-40B4-BE49-F238E27FC236}">
                <a16:creationId xmlns:a16="http://schemas.microsoft.com/office/drawing/2014/main" id="{3DAE52BB-3E29-46B4-8026-B4E0C195163D}"/>
              </a:ext>
            </a:extLst>
          </p:cNvPr>
          <p:cNvSpPr>
            <a:spLocks noGrp="1"/>
          </p:cNvSpPr>
          <p:nvPr>
            <p:ph sz="quarter" idx="10"/>
          </p:nvPr>
        </p:nvSpPr>
        <p:spPr/>
        <p:txBody>
          <a:bodyPr/>
          <a:lstStyle/>
          <a:p>
            <a:endParaRPr lang="en-US" dirty="0"/>
          </a:p>
        </p:txBody>
      </p:sp>
      <p:pic>
        <p:nvPicPr>
          <p:cNvPr id="4" name="Picture 3">
            <a:extLst>
              <a:ext uri="{FF2B5EF4-FFF2-40B4-BE49-F238E27FC236}">
                <a16:creationId xmlns:a16="http://schemas.microsoft.com/office/drawing/2014/main" id="{E32B1991-650A-4303-96ED-DAE6130B0992}"/>
              </a:ext>
            </a:extLst>
          </p:cNvPr>
          <p:cNvPicPr>
            <a:picLocks noChangeAspect="1"/>
          </p:cNvPicPr>
          <p:nvPr/>
        </p:nvPicPr>
        <p:blipFill rotWithShape="1">
          <a:blip r:embed="rId4"/>
          <a:srcRect l="7775" t="12267"/>
          <a:stretch/>
        </p:blipFill>
        <p:spPr>
          <a:xfrm>
            <a:off x="981510" y="1468072"/>
            <a:ext cx="9665879" cy="4932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397369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65D1-AD88-4C12-9C42-3CB683660EB8}"/>
              </a:ext>
            </a:extLst>
          </p:cNvPr>
          <p:cNvSpPr>
            <a:spLocks noGrp="1"/>
          </p:cNvSpPr>
          <p:nvPr>
            <p:ph type="title"/>
          </p:nvPr>
        </p:nvSpPr>
        <p:spPr/>
        <p:txBody>
          <a:bodyPr/>
          <a:lstStyle/>
          <a:p>
            <a:r>
              <a:rPr lang="es-ES" dirty="0" err="1"/>
              <a:t>Datasets</a:t>
            </a:r>
            <a:r>
              <a:rPr lang="es-ES" dirty="0"/>
              <a:t> </a:t>
            </a:r>
            <a:r>
              <a:rPr lang="es-ES" dirty="0" err="1"/>
              <a:t>relevant</a:t>
            </a:r>
            <a:r>
              <a:rPr lang="es-ES" dirty="0"/>
              <a:t> </a:t>
            </a:r>
            <a:r>
              <a:rPr lang="es-ES" dirty="0" err="1"/>
              <a:t>to</a:t>
            </a:r>
            <a:r>
              <a:rPr lang="es-ES" dirty="0"/>
              <a:t> </a:t>
            </a:r>
            <a:r>
              <a:rPr lang="es-ES" dirty="0" err="1"/>
              <a:t>each</a:t>
            </a:r>
            <a:r>
              <a:rPr lang="es-ES" dirty="0"/>
              <a:t> SDG</a:t>
            </a:r>
            <a:endParaRPr lang="en-US" dirty="0"/>
          </a:p>
        </p:txBody>
      </p:sp>
      <p:sp>
        <p:nvSpPr>
          <p:cNvPr id="3" name="Content Placeholder 2">
            <a:extLst>
              <a:ext uri="{FF2B5EF4-FFF2-40B4-BE49-F238E27FC236}">
                <a16:creationId xmlns:a16="http://schemas.microsoft.com/office/drawing/2014/main" id="{947F7904-9892-4913-8A67-5F2EBE5CFFF6}"/>
              </a:ext>
            </a:extLst>
          </p:cNvPr>
          <p:cNvSpPr>
            <a:spLocks noGrp="1"/>
          </p:cNvSpPr>
          <p:nvPr>
            <p:ph sz="quarter" idx="10"/>
          </p:nvPr>
        </p:nvSpPr>
        <p:spPr>
          <a:xfrm>
            <a:off x="914400" y="1233182"/>
            <a:ext cx="10369296" cy="3429000"/>
          </a:xfrm>
        </p:spPr>
        <p:txBody>
          <a:bodyPr/>
          <a:lstStyle/>
          <a:p>
            <a:r>
              <a:rPr lang="en-US" dirty="0">
                <a:hlinkClick r:id="rId3"/>
              </a:rPr>
              <a:t>https://sdgstoday.org/dataset-hub</a:t>
            </a:r>
            <a:endParaRPr lang="en-US" dirty="0"/>
          </a:p>
        </p:txBody>
      </p:sp>
      <p:pic>
        <p:nvPicPr>
          <p:cNvPr id="4" name="Picture 3">
            <a:extLst>
              <a:ext uri="{FF2B5EF4-FFF2-40B4-BE49-F238E27FC236}">
                <a16:creationId xmlns:a16="http://schemas.microsoft.com/office/drawing/2014/main" id="{3F602BAB-6EDC-49BC-80AF-C6457D22FB3D}"/>
              </a:ext>
            </a:extLst>
          </p:cNvPr>
          <p:cNvPicPr>
            <a:picLocks noChangeAspect="1"/>
          </p:cNvPicPr>
          <p:nvPr/>
        </p:nvPicPr>
        <p:blipFill rotWithShape="1">
          <a:blip r:embed="rId4"/>
          <a:srcRect l="7754" t="12250"/>
          <a:stretch/>
        </p:blipFill>
        <p:spPr>
          <a:xfrm>
            <a:off x="1090568" y="1717646"/>
            <a:ext cx="9281020" cy="4736226"/>
          </a:xfrm>
          <a:prstGeom prst="rect">
            <a:avLst/>
          </a:prstGeom>
        </p:spPr>
      </p:pic>
    </p:spTree>
    <p:extLst>
      <p:ext uri="{BB962C8B-B14F-4D97-AF65-F5344CB8AC3E}">
        <p14:creationId xmlns:p14="http://schemas.microsoft.com/office/powerpoint/2010/main" val="385845108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Millennium Development </a:t>
            </a:r>
            <a:r>
              <a:rPr lang="es-ES" dirty="0" err="1"/>
              <a:t>Goals</a:t>
            </a:r>
            <a:r>
              <a:rPr lang="es-ES" dirty="0"/>
              <a:t> (MDG)  2000-2015</a:t>
            </a:r>
            <a:endParaRPr lang="en-US" dirty="0"/>
          </a:p>
        </p:txBody>
      </p:sp>
      <p:sp>
        <p:nvSpPr>
          <p:cNvPr id="3" name="Content Placeholder 2"/>
          <p:cNvSpPr>
            <a:spLocks noGrp="1"/>
          </p:cNvSpPr>
          <p:nvPr>
            <p:ph sz="half" idx="2"/>
          </p:nvPr>
        </p:nvSpPr>
        <p:spPr/>
        <p:txBody>
          <a:bodyPr/>
          <a:lstStyle/>
          <a:p>
            <a:endParaRPr lang="en-US"/>
          </a:p>
        </p:txBody>
      </p:sp>
      <p:sp>
        <p:nvSpPr>
          <p:cNvPr id="4" name="Text Placeholder 3"/>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200D168A-C464-4653-858C-AB8D8C6D645D}"/>
              </a:ext>
            </a:extLst>
          </p:cNvPr>
          <p:cNvPicPr>
            <a:picLocks noChangeAspect="1"/>
          </p:cNvPicPr>
          <p:nvPr/>
        </p:nvPicPr>
        <p:blipFill rotWithShape="1">
          <a:blip r:embed="rId3"/>
          <a:srcRect l="10785" t="11826" r="38624" b="2241"/>
          <a:stretch/>
        </p:blipFill>
        <p:spPr>
          <a:xfrm>
            <a:off x="650945" y="1432697"/>
            <a:ext cx="5061528" cy="4612141"/>
          </a:xfrm>
          <a:prstGeom prst="rect">
            <a:avLst/>
          </a:prstGeom>
        </p:spPr>
      </p:pic>
      <p:pic>
        <p:nvPicPr>
          <p:cNvPr id="8" name="Picture 7">
            <a:extLst>
              <a:ext uri="{FF2B5EF4-FFF2-40B4-BE49-F238E27FC236}">
                <a16:creationId xmlns:a16="http://schemas.microsoft.com/office/drawing/2014/main" id="{7E978598-D5D7-4C7D-96B3-17FFD69CC0B2}"/>
              </a:ext>
            </a:extLst>
          </p:cNvPr>
          <p:cNvPicPr>
            <a:picLocks noChangeAspect="1"/>
          </p:cNvPicPr>
          <p:nvPr/>
        </p:nvPicPr>
        <p:blipFill rotWithShape="1">
          <a:blip r:embed="rId4"/>
          <a:srcRect l="33578" t="19765" r="15161" b="4099"/>
          <a:stretch/>
        </p:blipFill>
        <p:spPr>
          <a:xfrm>
            <a:off x="6081187" y="1645114"/>
            <a:ext cx="5052650" cy="4025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dg evaluation 01">
            <a:extLst>
              <a:ext uri="{FF2B5EF4-FFF2-40B4-BE49-F238E27FC236}">
                <a16:creationId xmlns:a16="http://schemas.microsoft.com/office/drawing/2014/main" id="{56572384-A83E-45BD-8575-8BD3DE732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9836" y="1388731"/>
            <a:ext cx="5895975" cy="523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Factfulness: Ten Reasons We&amp;#39;re Wrong About the World - and Why Things Are Better Than You Think...">
            <a:extLst>
              <a:ext uri="{FF2B5EF4-FFF2-40B4-BE49-F238E27FC236}">
                <a16:creationId xmlns:a16="http://schemas.microsoft.com/office/drawing/2014/main" id="{B427D48B-9C5F-4B8B-88A7-DDB04F526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7200" y="3654368"/>
            <a:ext cx="1926577" cy="2973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6020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B7E2-2C65-426A-9CBC-050065D79887}"/>
              </a:ext>
            </a:extLst>
          </p:cNvPr>
          <p:cNvSpPr>
            <a:spLocks noGrp="1"/>
          </p:cNvSpPr>
          <p:nvPr>
            <p:ph type="title"/>
          </p:nvPr>
        </p:nvSpPr>
        <p:spPr/>
        <p:txBody>
          <a:bodyPr/>
          <a:lstStyle/>
          <a:p>
            <a:r>
              <a:rPr lang="es-ES" dirty="0"/>
              <a:t>Living Atlas of </a:t>
            </a:r>
            <a:r>
              <a:rPr lang="es-ES" dirty="0" err="1"/>
              <a:t>the</a:t>
            </a:r>
            <a:r>
              <a:rPr lang="es-ES" dirty="0"/>
              <a:t> </a:t>
            </a:r>
            <a:r>
              <a:rPr lang="es-ES" dirty="0" err="1"/>
              <a:t>World</a:t>
            </a:r>
            <a:endParaRPr lang="en-US" dirty="0"/>
          </a:p>
        </p:txBody>
      </p:sp>
      <p:sp>
        <p:nvSpPr>
          <p:cNvPr id="3" name="Content Placeholder 2">
            <a:extLst>
              <a:ext uri="{FF2B5EF4-FFF2-40B4-BE49-F238E27FC236}">
                <a16:creationId xmlns:a16="http://schemas.microsoft.com/office/drawing/2014/main" id="{2FC0D019-CEDD-44AC-809F-C3ED39867A17}"/>
              </a:ext>
            </a:extLst>
          </p:cNvPr>
          <p:cNvSpPr>
            <a:spLocks noGrp="1"/>
          </p:cNvSpPr>
          <p:nvPr>
            <p:ph sz="quarter" idx="10"/>
          </p:nvPr>
        </p:nvSpPr>
        <p:spPr>
          <a:xfrm>
            <a:off x="914400" y="1828800"/>
            <a:ext cx="3976382" cy="3429000"/>
          </a:xfrm>
        </p:spPr>
        <p:txBody>
          <a:bodyPr/>
          <a:lstStyle/>
          <a:p>
            <a:r>
              <a:rPr lang="en-US" dirty="0">
                <a:hlinkClick r:id="rId3"/>
              </a:rPr>
              <a:t>https://livingatlas.arcgis.com/en/home/</a:t>
            </a:r>
            <a:endParaRPr lang="en-US" dirty="0"/>
          </a:p>
          <a:p>
            <a:r>
              <a:rPr lang="en-US" dirty="0"/>
              <a:t>Curated collection of geodata</a:t>
            </a:r>
          </a:p>
          <a:p>
            <a:r>
              <a:rPr lang="en-US" dirty="0"/>
              <a:t>Much is Analysis Ready Data</a:t>
            </a:r>
          </a:p>
        </p:txBody>
      </p:sp>
      <p:pic>
        <p:nvPicPr>
          <p:cNvPr id="4" name="Picture 3">
            <a:extLst>
              <a:ext uri="{FF2B5EF4-FFF2-40B4-BE49-F238E27FC236}">
                <a16:creationId xmlns:a16="http://schemas.microsoft.com/office/drawing/2014/main" id="{EB37F250-2675-4644-9A9A-0566F7406114}"/>
              </a:ext>
            </a:extLst>
          </p:cNvPr>
          <p:cNvPicPr>
            <a:picLocks noChangeAspect="1"/>
          </p:cNvPicPr>
          <p:nvPr/>
        </p:nvPicPr>
        <p:blipFill rotWithShape="1">
          <a:blip r:embed="rId4"/>
          <a:srcRect l="931" t="8388"/>
          <a:stretch/>
        </p:blipFill>
        <p:spPr>
          <a:xfrm>
            <a:off x="4890782" y="2346489"/>
            <a:ext cx="6923518" cy="3434604"/>
          </a:xfrm>
          <a:prstGeom prst="rect">
            <a:avLst/>
          </a:prstGeom>
        </p:spPr>
      </p:pic>
    </p:spTree>
    <p:extLst>
      <p:ext uri="{BB962C8B-B14F-4D97-AF65-F5344CB8AC3E}">
        <p14:creationId xmlns:p14="http://schemas.microsoft.com/office/powerpoint/2010/main" val="45365071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0591-2750-45D5-82DA-2CC2BED6E7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692AE3-7AED-4789-977F-4E06D6BEFF6D}"/>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DBA973A3-8D93-42A8-B62C-B48E71419D82}"/>
              </a:ext>
            </a:extLst>
          </p:cNvPr>
          <p:cNvPicPr>
            <a:picLocks noChangeAspect="1"/>
          </p:cNvPicPr>
          <p:nvPr/>
        </p:nvPicPr>
        <p:blipFill rotWithShape="1">
          <a:blip r:embed="rId3"/>
          <a:srcRect l="652" t="4463"/>
          <a:stretch/>
        </p:blipFill>
        <p:spPr>
          <a:xfrm>
            <a:off x="260058" y="460855"/>
            <a:ext cx="11507227" cy="5936289"/>
          </a:xfrm>
          <a:prstGeom prst="rect">
            <a:avLst/>
          </a:prstGeom>
        </p:spPr>
      </p:pic>
    </p:spTree>
    <p:extLst>
      <p:ext uri="{BB962C8B-B14F-4D97-AF65-F5344CB8AC3E}">
        <p14:creationId xmlns:p14="http://schemas.microsoft.com/office/powerpoint/2010/main" val="420292496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747B-3BAF-4D1B-B4A6-CA854AA2F4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0CA87B-0C70-405A-94C8-7498359F94AE}"/>
              </a:ext>
            </a:extLst>
          </p:cNvPr>
          <p:cNvSpPr>
            <a:spLocks noGrp="1"/>
          </p:cNvSpPr>
          <p:nvPr>
            <p:ph sz="quarter" idx="10"/>
          </p:nvPr>
        </p:nvSpPr>
        <p:spPr/>
        <p:txBody>
          <a:bodyPr/>
          <a:lstStyle/>
          <a:p>
            <a:endParaRPr lang="en-US" dirty="0"/>
          </a:p>
        </p:txBody>
      </p:sp>
      <p:pic>
        <p:nvPicPr>
          <p:cNvPr id="4" name="Picture 3">
            <a:extLst>
              <a:ext uri="{FF2B5EF4-FFF2-40B4-BE49-F238E27FC236}">
                <a16:creationId xmlns:a16="http://schemas.microsoft.com/office/drawing/2014/main" id="{1AC40AA4-DF1D-409F-930C-BEF8D5A0EED6}"/>
              </a:ext>
            </a:extLst>
          </p:cNvPr>
          <p:cNvPicPr>
            <a:picLocks noChangeAspect="1"/>
          </p:cNvPicPr>
          <p:nvPr/>
        </p:nvPicPr>
        <p:blipFill rotWithShape="1">
          <a:blip r:embed="rId3"/>
          <a:srcRect t="4942"/>
          <a:stretch/>
        </p:blipFill>
        <p:spPr>
          <a:xfrm>
            <a:off x="630382" y="1394691"/>
            <a:ext cx="7107677" cy="3624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CB6FC09E-E701-46C9-BDE1-EDE955138FF7}"/>
              </a:ext>
            </a:extLst>
          </p:cNvPr>
          <p:cNvPicPr>
            <a:picLocks noChangeAspect="1"/>
          </p:cNvPicPr>
          <p:nvPr/>
        </p:nvPicPr>
        <p:blipFill rotWithShape="1">
          <a:blip r:embed="rId4"/>
          <a:srcRect l="13156" t="3948" r="13727"/>
          <a:stretch/>
        </p:blipFill>
        <p:spPr>
          <a:xfrm>
            <a:off x="1080653" y="2741013"/>
            <a:ext cx="4673601" cy="3293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E8F57A5-9A94-4BCD-9FA8-13A4FFFCE093}"/>
              </a:ext>
            </a:extLst>
          </p:cNvPr>
          <p:cNvPicPr>
            <a:picLocks noChangeAspect="1"/>
          </p:cNvPicPr>
          <p:nvPr/>
        </p:nvPicPr>
        <p:blipFill rotWithShape="1">
          <a:blip r:embed="rId5"/>
          <a:srcRect l="11052" t="4005" r="11321" b="2611"/>
          <a:stretch/>
        </p:blipFill>
        <p:spPr>
          <a:xfrm>
            <a:off x="2326999" y="2876165"/>
            <a:ext cx="5200073" cy="3355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E1169C9-A115-430D-88FC-9A1F9317950F}"/>
              </a:ext>
            </a:extLst>
          </p:cNvPr>
          <p:cNvPicPr>
            <a:picLocks noChangeAspect="1"/>
          </p:cNvPicPr>
          <p:nvPr/>
        </p:nvPicPr>
        <p:blipFill rotWithShape="1">
          <a:blip r:embed="rId6"/>
          <a:srcRect l="12687" t="4132" r="11823"/>
          <a:stretch/>
        </p:blipFill>
        <p:spPr>
          <a:xfrm>
            <a:off x="4354476" y="3104182"/>
            <a:ext cx="4789524" cy="3262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920820E-0799-4C8E-BC04-C38F11CDC7D3}"/>
              </a:ext>
            </a:extLst>
          </p:cNvPr>
          <p:cNvPicPr>
            <a:picLocks noChangeAspect="1"/>
          </p:cNvPicPr>
          <p:nvPr/>
        </p:nvPicPr>
        <p:blipFill rotWithShape="1">
          <a:blip r:embed="rId7"/>
          <a:srcRect l="11529" t="3538" r="8748"/>
          <a:stretch/>
        </p:blipFill>
        <p:spPr>
          <a:xfrm>
            <a:off x="6572001" y="3206958"/>
            <a:ext cx="5124343" cy="332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70738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257F-1A05-4E34-87E5-41BBC831FA42}"/>
              </a:ext>
            </a:extLst>
          </p:cNvPr>
          <p:cNvSpPr>
            <a:spLocks noGrp="1"/>
          </p:cNvSpPr>
          <p:nvPr>
            <p:ph type="title"/>
          </p:nvPr>
        </p:nvSpPr>
        <p:spPr/>
        <p:txBody>
          <a:bodyPr/>
          <a:lstStyle/>
          <a:p>
            <a:r>
              <a:rPr lang="es-ES" dirty="0"/>
              <a:t>Living Atlas </a:t>
            </a:r>
            <a:r>
              <a:rPr lang="es-ES" dirty="0" err="1"/>
              <a:t>Subset</a:t>
            </a:r>
            <a:r>
              <a:rPr lang="es-ES" dirty="0"/>
              <a:t>: </a:t>
            </a:r>
            <a:r>
              <a:rPr lang="es-ES" i="1" dirty="0" err="1"/>
              <a:t>Indicators</a:t>
            </a:r>
            <a:r>
              <a:rPr lang="es-ES" i="1" dirty="0"/>
              <a:t> of </a:t>
            </a:r>
            <a:r>
              <a:rPr lang="es-ES" i="1" dirty="0" err="1"/>
              <a:t>the</a:t>
            </a:r>
            <a:r>
              <a:rPr lang="es-ES" i="1" dirty="0"/>
              <a:t> </a:t>
            </a:r>
            <a:r>
              <a:rPr lang="es-ES" i="1" dirty="0" err="1"/>
              <a:t>Planet</a:t>
            </a:r>
            <a:endParaRPr lang="en-US" i="1" dirty="0"/>
          </a:p>
        </p:txBody>
      </p:sp>
      <p:sp>
        <p:nvSpPr>
          <p:cNvPr id="3" name="Content Placeholder 2">
            <a:extLst>
              <a:ext uri="{FF2B5EF4-FFF2-40B4-BE49-F238E27FC236}">
                <a16:creationId xmlns:a16="http://schemas.microsoft.com/office/drawing/2014/main" id="{F650D4E1-9FA6-44F6-9C84-02DB7DDBA8C6}"/>
              </a:ext>
            </a:extLst>
          </p:cNvPr>
          <p:cNvSpPr>
            <a:spLocks noGrp="1"/>
          </p:cNvSpPr>
          <p:nvPr>
            <p:ph sz="half" idx="2"/>
          </p:nvPr>
        </p:nvSpPr>
        <p:spPr>
          <a:xfrm>
            <a:off x="914400" y="1584806"/>
            <a:ext cx="10369296" cy="3429000"/>
          </a:xfrm>
        </p:spPr>
        <p:txBody>
          <a:bodyPr/>
          <a:lstStyle/>
          <a:p>
            <a:r>
              <a:rPr lang="en-US" sz="1400" dirty="0">
                <a:hlinkClick r:id="rId3"/>
              </a:rPr>
              <a:t>https://experience.arcgis.com/experience/003f05cc447b46dc8818640c38b69b83/page/page_0/?views=view_14</a:t>
            </a:r>
            <a:endParaRPr lang="en-US" sz="1400" dirty="0"/>
          </a:p>
        </p:txBody>
      </p:sp>
      <p:sp>
        <p:nvSpPr>
          <p:cNvPr id="4" name="Text Placeholder 3">
            <a:extLst>
              <a:ext uri="{FF2B5EF4-FFF2-40B4-BE49-F238E27FC236}">
                <a16:creationId xmlns:a16="http://schemas.microsoft.com/office/drawing/2014/main" id="{CF625D73-E5AE-47B1-ADDD-8300F410CE55}"/>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88310011-2831-4B6D-AD02-11E4A896C26C}"/>
              </a:ext>
            </a:extLst>
          </p:cNvPr>
          <p:cNvPicPr>
            <a:picLocks noChangeAspect="1"/>
          </p:cNvPicPr>
          <p:nvPr/>
        </p:nvPicPr>
        <p:blipFill rotWithShape="1">
          <a:blip r:embed="rId4"/>
          <a:srcRect l="3831" t="12848"/>
          <a:stretch/>
        </p:blipFill>
        <p:spPr>
          <a:xfrm>
            <a:off x="1064491" y="2016741"/>
            <a:ext cx="7989243" cy="388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38AF607-B4AE-407B-BAEF-789895BD5282}"/>
              </a:ext>
            </a:extLst>
          </p:cNvPr>
          <p:cNvPicPr>
            <a:picLocks noChangeAspect="1"/>
          </p:cNvPicPr>
          <p:nvPr/>
        </p:nvPicPr>
        <p:blipFill rotWithShape="1">
          <a:blip r:embed="rId5"/>
          <a:srcRect l="4536" t="12367"/>
          <a:stretch/>
        </p:blipFill>
        <p:spPr>
          <a:xfrm>
            <a:off x="2643078" y="2386805"/>
            <a:ext cx="8640618" cy="4255106"/>
          </a:xfrm>
          <a:prstGeom prst="rect">
            <a:avLst/>
          </a:prstGeom>
        </p:spPr>
      </p:pic>
    </p:spTree>
    <p:extLst>
      <p:ext uri="{BB962C8B-B14F-4D97-AF65-F5344CB8AC3E}">
        <p14:creationId xmlns:p14="http://schemas.microsoft.com/office/powerpoint/2010/main" val="21139156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576F2-6580-40BB-B88D-82596F226F82}"/>
              </a:ext>
            </a:extLst>
          </p:cNvPr>
          <p:cNvSpPr>
            <a:spLocks noGrp="1"/>
          </p:cNvSpPr>
          <p:nvPr>
            <p:ph type="title"/>
          </p:nvPr>
        </p:nvSpPr>
        <p:spPr/>
        <p:txBody>
          <a:bodyPr/>
          <a:lstStyle/>
          <a:p>
            <a:r>
              <a:rPr lang="es-ES" dirty="0" err="1"/>
              <a:t>Coming</a:t>
            </a:r>
            <a:r>
              <a:rPr lang="es-ES" dirty="0"/>
              <a:t> </a:t>
            </a:r>
            <a:r>
              <a:rPr lang="es-ES" dirty="0" err="1"/>
              <a:t>Soon</a:t>
            </a:r>
            <a:r>
              <a:rPr lang="es-ES" dirty="0"/>
              <a:t>: </a:t>
            </a:r>
            <a:r>
              <a:rPr lang="es-ES" dirty="0" err="1"/>
              <a:t>National</a:t>
            </a:r>
            <a:r>
              <a:rPr lang="es-ES" dirty="0"/>
              <a:t> </a:t>
            </a:r>
            <a:r>
              <a:rPr lang="es-ES" dirty="0" err="1"/>
              <a:t>Geographic</a:t>
            </a:r>
            <a:r>
              <a:rPr lang="es-ES" dirty="0"/>
              <a:t> </a:t>
            </a:r>
            <a:r>
              <a:rPr lang="es-ES" dirty="0" err="1"/>
              <a:t>Society</a:t>
            </a:r>
            <a:r>
              <a:rPr lang="es-ES" dirty="0"/>
              <a:t> + Esri </a:t>
            </a:r>
            <a:r>
              <a:rPr lang="es-ES" dirty="0" err="1"/>
              <a:t>Resources</a:t>
            </a:r>
            <a:r>
              <a:rPr lang="es-ES" dirty="0"/>
              <a:t> </a:t>
            </a:r>
            <a:endParaRPr lang="en-US" dirty="0"/>
          </a:p>
        </p:txBody>
      </p:sp>
      <p:sp>
        <p:nvSpPr>
          <p:cNvPr id="3" name="Content Placeholder 2">
            <a:extLst>
              <a:ext uri="{FF2B5EF4-FFF2-40B4-BE49-F238E27FC236}">
                <a16:creationId xmlns:a16="http://schemas.microsoft.com/office/drawing/2014/main" id="{A5FA39D0-A295-4119-8F14-E51FB97811DC}"/>
              </a:ext>
            </a:extLst>
          </p:cNvPr>
          <p:cNvSpPr>
            <a:spLocks noGrp="1"/>
          </p:cNvSpPr>
          <p:nvPr>
            <p:ph sz="half" idx="2"/>
          </p:nvPr>
        </p:nvSpPr>
        <p:spPr>
          <a:xfrm>
            <a:off x="914400" y="1423403"/>
            <a:ext cx="10369296" cy="3429000"/>
          </a:xfrm>
        </p:spPr>
        <p:txBody>
          <a:bodyPr/>
          <a:lstStyle/>
          <a:p>
            <a:r>
              <a:rPr lang="en-US" sz="1600" dirty="0">
                <a:hlinkClick r:id="rId3"/>
              </a:rPr>
              <a:t>https://www.esri.com/about/newsroom/arcwatch/moving-toward-a-global-gis/</a:t>
            </a:r>
            <a:endParaRPr lang="en-US" sz="1600" dirty="0"/>
          </a:p>
        </p:txBody>
      </p:sp>
      <p:sp>
        <p:nvSpPr>
          <p:cNvPr id="4" name="Text Placeholder 3">
            <a:extLst>
              <a:ext uri="{FF2B5EF4-FFF2-40B4-BE49-F238E27FC236}">
                <a16:creationId xmlns:a16="http://schemas.microsoft.com/office/drawing/2014/main" id="{A1F6C155-72CF-408F-B843-DAA52E978908}"/>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A5518275-1BEB-46B7-AA4E-49C4C4D65E1D}"/>
              </a:ext>
            </a:extLst>
          </p:cNvPr>
          <p:cNvPicPr>
            <a:picLocks noChangeAspect="1"/>
          </p:cNvPicPr>
          <p:nvPr/>
        </p:nvPicPr>
        <p:blipFill rotWithShape="1">
          <a:blip r:embed="rId4"/>
          <a:srcRect l="2759" t="12119" r="5245"/>
          <a:stretch/>
        </p:blipFill>
        <p:spPr>
          <a:xfrm>
            <a:off x="1098958" y="1899877"/>
            <a:ext cx="8612594" cy="4413647"/>
          </a:xfrm>
          <a:prstGeom prst="rect">
            <a:avLst/>
          </a:prstGeom>
        </p:spPr>
      </p:pic>
    </p:spTree>
    <p:extLst>
      <p:ext uri="{BB962C8B-B14F-4D97-AF65-F5344CB8AC3E}">
        <p14:creationId xmlns:p14="http://schemas.microsoft.com/office/powerpoint/2010/main" val="148624395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5067-B6B7-40EE-896B-5848B784622D}"/>
              </a:ext>
            </a:extLst>
          </p:cNvPr>
          <p:cNvSpPr>
            <a:spLocks noGrp="1"/>
          </p:cNvSpPr>
          <p:nvPr>
            <p:ph type="title"/>
          </p:nvPr>
        </p:nvSpPr>
        <p:spPr/>
        <p:txBody>
          <a:bodyPr/>
          <a:lstStyle/>
          <a:p>
            <a:r>
              <a:rPr lang="en-US" dirty="0">
                <a:hlinkClick r:id="rId3"/>
              </a:rPr>
              <a:t>https://learn.arcgis.com/en/educators/</a:t>
            </a:r>
            <a:endParaRPr lang="en-US" dirty="0"/>
          </a:p>
        </p:txBody>
      </p:sp>
      <p:sp>
        <p:nvSpPr>
          <p:cNvPr id="3" name="Content Placeholder 2">
            <a:extLst>
              <a:ext uri="{FF2B5EF4-FFF2-40B4-BE49-F238E27FC236}">
                <a16:creationId xmlns:a16="http://schemas.microsoft.com/office/drawing/2014/main" id="{034C2B20-BB39-4BC8-9C3F-39F136535858}"/>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DAF588D2-D9AB-405D-B85B-CA5EB1166609}"/>
              </a:ext>
            </a:extLst>
          </p:cNvPr>
          <p:cNvPicPr>
            <a:picLocks noChangeAspect="1"/>
          </p:cNvPicPr>
          <p:nvPr/>
        </p:nvPicPr>
        <p:blipFill rotWithShape="1">
          <a:blip r:embed="rId4"/>
          <a:srcRect t="11931"/>
          <a:stretch/>
        </p:blipFill>
        <p:spPr>
          <a:xfrm>
            <a:off x="577922" y="1246909"/>
            <a:ext cx="10934374" cy="5166012"/>
          </a:xfrm>
          <a:prstGeom prst="rect">
            <a:avLst/>
          </a:prstGeom>
        </p:spPr>
      </p:pic>
    </p:spTree>
    <p:extLst>
      <p:ext uri="{BB962C8B-B14F-4D97-AF65-F5344CB8AC3E}">
        <p14:creationId xmlns:p14="http://schemas.microsoft.com/office/powerpoint/2010/main" val="422303236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DC276-3E47-46A4-B4A5-498220D6EECD}"/>
              </a:ext>
            </a:extLst>
          </p:cNvPr>
          <p:cNvSpPr>
            <a:spLocks noGrp="1"/>
          </p:cNvSpPr>
          <p:nvPr>
            <p:ph type="title"/>
          </p:nvPr>
        </p:nvSpPr>
        <p:spPr/>
        <p:txBody>
          <a:bodyPr/>
          <a:lstStyle/>
          <a:p>
            <a:r>
              <a:rPr lang="es-ES" dirty="0"/>
              <a:t>Learn.arcgis.com </a:t>
            </a:r>
            <a:endParaRPr lang="en-US" dirty="0"/>
          </a:p>
        </p:txBody>
      </p:sp>
      <p:sp>
        <p:nvSpPr>
          <p:cNvPr id="3" name="Content Placeholder 2">
            <a:extLst>
              <a:ext uri="{FF2B5EF4-FFF2-40B4-BE49-F238E27FC236}">
                <a16:creationId xmlns:a16="http://schemas.microsoft.com/office/drawing/2014/main" id="{367D62DE-C806-4D8B-9F54-553250AB9C1F}"/>
              </a:ext>
            </a:extLst>
          </p:cNvPr>
          <p:cNvSpPr>
            <a:spLocks noGrp="1"/>
          </p:cNvSpPr>
          <p:nvPr>
            <p:ph sz="quarter" idx="10"/>
          </p:nvPr>
        </p:nvSpPr>
        <p:spPr>
          <a:xfrm>
            <a:off x="914400" y="1828800"/>
            <a:ext cx="3447875" cy="3429000"/>
          </a:xfrm>
        </p:spPr>
        <p:txBody>
          <a:bodyPr/>
          <a:lstStyle/>
          <a:p>
            <a:r>
              <a:rPr lang="es-ES" dirty="0"/>
              <a:t>Free </a:t>
            </a:r>
            <a:r>
              <a:rPr lang="es-ES" dirty="0" err="1"/>
              <a:t>lessons</a:t>
            </a:r>
            <a:endParaRPr lang="es-ES" dirty="0"/>
          </a:p>
          <a:p>
            <a:r>
              <a:rPr lang="es-ES" dirty="0"/>
              <a:t>Data and software </a:t>
            </a:r>
            <a:r>
              <a:rPr lang="es-ES" dirty="0" err="1"/>
              <a:t>provided</a:t>
            </a:r>
            <a:endParaRPr lang="es-ES" dirty="0"/>
          </a:p>
          <a:p>
            <a:r>
              <a:rPr lang="es-ES" dirty="0" err="1"/>
              <a:t>Multilingual</a:t>
            </a:r>
            <a:endParaRPr lang="es-ES" dirty="0"/>
          </a:p>
          <a:p>
            <a:r>
              <a:rPr lang="es-ES" dirty="0" err="1"/>
              <a:t>Multiple</a:t>
            </a:r>
            <a:r>
              <a:rPr lang="es-ES" dirty="0"/>
              <a:t> </a:t>
            </a:r>
            <a:r>
              <a:rPr lang="es-ES" dirty="0" err="1"/>
              <a:t>filters</a:t>
            </a:r>
            <a:r>
              <a:rPr lang="es-ES" dirty="0"/>
              <a:t> for </a:t>
            </a:r>
            <a:r>
              <a:rPr lang="es-ES" dirty="0" err="1"/>
              <a:t>topics</a:t>
            </a:r>
            <a:r>
              <a:rPr lang="es-ES" dirty="0"/>
              <a:t>, </a:t>
            </a:r>
            <a:r>
              <a:rPr lang="es-ES" dirty="0" err="1"/>
              <a:t>levels</a:t>
            </a:r>
            <a:r>
              <a:rPr lang="es-ES" dirty="0"/>
              <a:t>, software,…</a:t>
            </a:r>
            <a:endParaRPr lang="en-US" dirty="0"/>
          </a:p>
        </p:txBody>
      </p:sp>
      <p:pic>
        <p:nvPicPr>
          <p:cNvPr id="4" name="Picture 3">
            <a:extLst>
              <a:ext uri="{FF2B5EF4-FFF2-40B4-BE49-F238E27FC236}">
                <a16:creationId xmlns:a16="http://schemas.microsoft.com/office/drawing/2014/main" id="{EA219557-3372-4657-BC1A-881964173FE9}"/>
              </a:ext>
            </a:extLst>
          </p:cNvPr>
          <p:cNvPicPr>
            <a:picLocks noChangeAspect="1"/>
          </p:cNvPicPr>
          <p:nvPr/>
        </p:nvPicPr>
        <p:blipFill rotWithShape="1">
          <a:blip r:embed="rId3"/>
          <a:srcRect t="4295"/>
          <a:stretch/>
        </p:blipFill>
        <p:spPr>
          <a:xfrm>
            <a:off x="4263008" y="1600200"/>
            <a:ext cx="7435441" cy="3817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4958232"/>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5FBC-6EB8-4622-807B-741386DC2B8A}"/>
              </a:ext>
            </a:extLst>
          </p:cNvPr>
          <p:cNvSpPr>
            <a:spLocks noGrp="1"/>
          </p:cNvSpPr>
          <p:nvPr>
            <p:ph type="title"/>
          </p:nvPr>
        </p:nvSpPr>
        <p:spPr/>
        <p:txBody>
          <a:bodyPr/>
          <a:lstStyle/>
          <a:p>
            <a:r>
              <a:rPr lang="es-ES" dirty="0" err="1"/>
              <a:t>Filter</a:t>
            </a:r>
            <a:r>
              <a:rPr lang="es-ES" dirty="0"/>
              <a:t> </a:t>
            </a:r>
            <a:r>
              <a:rPr lang="es-ES" dirty="0" err="1"/>
              <a:t>on</a:t>
            </a:r>
            <a:r>
              <a:rPr lang="es-ES" dirty="0"/>
              <a:t> </a:t>
            </a:r>
            <a:r>
              <a:rPr lang="es-ES" dirty="0" err="1"/>
              <a:t>Sustainable</a:t>
            </a:r>
            <a:r>
              <a:rPr lang="es-ES" dirty="0"/>
              <a:t> Development…</a:t>
            </a:r>
            <a:endParaRPr lang="en-US" dirty="0"/>
          </a:p>
        </p:txBody>
      </p:sp>
      <p:sp>
        <p:nvSpPr>
          <p:cNvPr id="3" name="Content Placeholder 2">
            <a:extLst>
              <a:ext uri="{FF2B5EF4-FFF2-40B4-BE49-F238E27FC236}">
                <a16:creationId xmlns:a16="http://schemas.microsoft.com/office/drawing/2014/main" id="{F3DBFE6D-E68C-47A6-A4C1-D2D6465911A1}"/>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10CAB65B-471A-4304-A0CB-A0B54CA1CC32}"/>
              </a:ext>
            </a:extLst>
          </p:cNvPr>
          <p:cNvPicPr>
            <a:picLocks noChangeAspect="1"/>
          </p:cNvPicPr>
          <p:nvPr/>
        </p:nvPicPr>
        <p:blipFill rotWithShape="1">
          <a:blip r:embed="rId3"/>
          <a:srcRect l="7582" t="4698"/>
          <a:stretch/>
        </p:blipFill>
        <p:spPr>
          <a:xfrm>
            <a:off x="1828800" y="1518407"/>
            <a:ext cx="8895126" cy="4920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763112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57F8-B404-4034-814B-A00C0A390AFB}"/>
              </a:ext>
            </a:extLst>
          </p:cNvPr>
          <p:cNvSpPr>
            <a:spLocks noGrp="1"/>
          </p:cNvSpPr>
          <p:nvPr>
            <p:ph type="title"/>
          </p:nvPr>
        </p:nvSpPr>
        <p:spPr/>
        <p:txBody>
          <a:bodyPr/>
          <a:lstStyle/>
          <a:p>
            <a:r>
              <a:rPr lang="es-ES" dirty="0" err="1"/>
              <a:t>Fieldwork</a:t>
            </a:r>
            <a:r>
              <a:rPr lang="es-ES" dirty="0"/>
              <a:t>: </a:t>
            </a:r>
            <a:r>
              <a:rPr lang="es-ES" dirty="0" err="1"/>
              <a:t>Collect</a:t>
            </a:r>
            <a:r>
              <a:rPr lang="es-ES" dirty="0"/>
              <a:t> </a:t>
            </a:r>
            <a:r>
              <a:rPr lang="es-ES" dirty="0" err="1"/>
              <a:t>your</a:t>
            </a:r>
            <a:r>
              <a:rPr lang="es-ES" dirty="0"/>
              <a:t> </a:t>
            </a:r>
            <a:r>
              <a:rPr lang="es-ES" dirty="0" err="1"/>
              <a:t>own</a:t>
            </a:r>
            <a:r>
              <a:rPr lang="es-ES" dirty="0"/>
              <a:t> SDG-</a:t>
            </a:r>
            <a:r>
              <a:rPr lang="es-ES" dirty="0" err="1"/>
              <a:t>related</a:t>
            </a:r>
            <a:r>
              <a:rPr lang="es-ES" dirty="0"/>
              <a:t> data!</a:t>
            </a:r>
            <a:endParaRPr lang="en-US" dirty="0"/>
          </a:p>
        </p:txBody>
      </p:sp>
      <p:sp>
        <p:nvSpPr>
          <p:cNvPr id="3" name="Content Placeholder 2">
            <a:extLst>
              <a:ext uri="{FF2B5EF4-FFF2-40B4-BE49-F238E27FC236}">
                <a16:creationId xmlns:a16="http://schemas.microsoft.com/office/drawing/2014/main" id="{EAA88921-1DDF-44E4-BAD3-39BFB06CD851}"/>
              </a:ext>
            </a:extLst>
          </p:cNvPr>
          <p:cNvSpPr>
            <a:spLocks noGrp="1"/>
          </p:cNvSpPr>
          <p:nvPr>
            <p:ph sz="quarter" idx="10"/>
          </p:nvPr>
        </p:nvSpPr>
        <p:spPr>
          <a:xfrm>
            <a:off x="914400" y="1317072"/>
            <a:ext cx="10369296" cy="3429000"/>
          </a:xfrm>
        </p:spPr>
        <p:txBody>
          <a:bodyPr/>
          <a:lstStyle/>
          <a:p>
            <a:r>
              <a:rPr lang="en-US" sz="1400" dirty="0">
                <a:hlinkClick r:id="rId3"/>
              </a:rPr>
              <a:t>https://esriukeducation.maps.arcgis.com/apps/Cascade/index.html?appid=1c24dda8c883403da03594a15a828481</a:t>
            </a:r>
            <a:endParaRPr lang="en-US" sz="1400" dirty="0"/>
          </a:p>
          <a:p>
            <a:r>
              <a:rPr lang="en-US" sz="1400" dirty="0"/>
              <a:t>Think of local data that are connected to an SDG…</a:t>
            </a:r>
          </a:p>
        </p:txBody>
      </p:sp>
      <p:pic>
        <p:nvPicPr>
          <p:cNvPr id="4" name="Picture 3">
            <a:extLst>
              <a:ext uri="{FF2B5EF4-FFF2-40B4-BE49-F238E27FC236}">
                <a16:creationId xmlns:a16="http://schemas.microsoft.com/office/drawing/2014/main" id="{3EFE611F-97F1-4307-B36A-0D61E41266E5}"/>
              </a:ext>
            </a:extLst>
          </p:cNvPr>
          <p:cNvPicPr>
            <a:picLocks noChangeAspect="1"/>
          </p:cNvPicPr>
          <p:nvPr/>
        </p:nvPicPr>
        <p:blipFill rotWithShape="1">
          <a:blip r:embed="rId4"/>
          <a:srcRect t="4849"/>
          <a:stretch/>
        </p:blipFill>
        <p:spPr>
          <a:xfrm>
            <a:off x="1115734" y="2046915"/>
            <a:ext cx="6717629" cy="3429000"/>
          </a:xfrm>
          <a:prstGeom prst="rect">
            <a:avLst/>
          </a:prstGeom>
        </p:spPr>
      </p:pic>
      <p:pic>
        <p:nvPicPr>
          <p:cNvPr id="5" name="Picture 4">
            <a:extLst>
              <a:ext uri="{FF2B5EF4-FFF2-40B4-BE49-F238E27FC236}">
                <a16:creationId xmlns:a16="http://schemas.microsoft.com/office/drawing/2014/main" id="{6C8156DF-8F0A-46F5-9F40-E1B0FB74F768}"/>
              </a:ext>
            </a:extLst>
          </p:cNvPr>
          <p:cNvPicPr>
            <a:picLocks noChangeAspect="1"/>
          </p:cNvPicPr>
          <p:nvPr/>
        </p:nvPicPr>
        <p:blipFill rotWithShape="1">
          <a:blip r:embed="rId5"/>
          <a:srcRect t="4849"/>
          <a:stretch/>
        </p:blipFill>
        <p:spPr>
          <a:xfrm>
            <a:off x="2466363" y="2983148"/>
            <a:ext cx="5748035" cy="2934051"/>
          </a:xfrm>
          <a:prstGeom prst="rect">
            <a:avLst/>
          </a:prstGeom>
        </p:spPr>
      </p:pic>
      <p:pic>
        <p:nvPicPr>
          <p:cNvPr id="6" name="Picture 5">
            <a:extLst>
              <a:ext uri="{FF2B5EF4-FFF2-40B4-BE49-F238E27FC236}">
                <a16:creationId xmlns:a16="http://schemas.microsoft.com/office/drawing/2014/main" id="{25096CAE-875F-441A-8E8F-A4413FFC3351}"/>
              </a:ext>
            </a:extLst>
          </p:cNvPr>
          <p:cNvPicPr>
            <a:picLocks noChangeAspect="1"/>
          </p:cNvPicPr>
          <p:nvPr/>
        </p:nvPicPr>
        <p:blipFill rotWithShape="1">
          <a:blip r:embed="rId6"/>
          <a:srcRect t="4077"/>
          <a:stretch/>
        </p:blipFill>
        <p:spPr>
          <a:xfrm>
            <a:off x="5963065" y="3412222"/>
            <a:ext cx="5701716" cy="2934051"/>
          </a:xfrm>
          <a:prstGeom prst="rect">
            <a:avLst/>
          </a:prstGeom>
        </p:spPr>
      </p:pic>
    </p:spTree>
    <p:extLst>
      <p:ext uri="{BB962C8B-B14F-4D97-AF65-F5344CB8AC3E}">
        <p14:creationId xmlns:p14="http://schemas.microsoft.com/office/powerpoint/2010/main" val="23275528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TRAINING ON PROBLEM-BASED LEARNING</a:t>
            </a:r>
          </a:p>
        </p:txBody>
      </p:sp>
      <p:pic>
        <p:nvPicPr>
          <p:cNvPr id="6" name="Content Placeholder 5"/>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0" y="1697128"/>
            <a:ext cx="6271562" cy="4703672"/>
          </a:xfrm>
        </p:spPr>
      </p:pic>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20"/>
          </p:nvPr>
        </p:nvSpPr>
        <p:spPr/>
        <p:txBody>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716" y="1749003"/>
            <a:ext cx="5526373" cy="4144780"/>
          </a:xfrm>
          <a:prstGeom prst="rect">
            <a:avLst/>
          </a:prstGeom>
        </p:spPr>
      </p:pic>
    </p:spTree>
    <p:extLst>
      <p:ext uri="{BB962C8B-B14F-4D97-AF65-F5344CB8AC3E}">
        <p14:creationId xmlns:p14="http://schemas.microsoft.com/office/powerpoint/2010/main" val="145724107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AF03-1FA5-4281-A3FB-E4D7071EA69E}"/>
              </a:ext>
            </a:extLst>
          </p:cNvPr>
          <p:cNvSpPr>
            <a:spLocks noGrp="1"/>
          </p:cNvSpPr>
          <p:nvPr>
            <p:ph type="title"/>
          </p:nvPr>
        </p:nvSpPr>
        <p:spPr/>
        <p:txBody>
          <a:bodyPr/>
          <a:lstStyle/>
          <a:p>
            <a:r>
              <a:rPr lang="es-ES" dirty="0" err="1"/>
              <a:t>Sustainable</a:t>
            </a:r>
            <a:r>
              <a:rPr lang="es-ES" dirty="0"/>
              <a:t> Development </a:t>
            </a:r>
            <a:r>
              <a:rPr lang="es-ES" dirty="0" err="1"/>
              <a:t>Goals</a:t>
            </a:r>
            <a:r>
              <a:rPr lang="es-ES" dirty="0"/>
              <a:t> (SDG) 2012 (2015-2030) </a:t>
            </a:r>
            <a:endParaRPr lang="en-US" dirty="0"/>
          </a:p>
        </p:txBody>
      </p:sp>
      <p:sp>
        <p:nvSpPr>
          <p:cNvPr id="3" name="Content Placeholder 2">
            <a:extLst>
              <a:ext uri="{FF2B5EF4-FFF2-40B4-BE49-F238E27FC236}">
                <a16:creationId xmlns:a16="http://schemas.microsoft.com/office/drawing/2014/main" id="{68A2B561-F33F-4355-9CCF-47EB0F7D2D1E}"/>
              </a:ext>
            </a:extLst>
          </p:cNvPr>
          <p:cNvSpPr>
            <a:spLocks noGrp="1"/>
          </p:cNvSpPr>
          <p:nvPr>
            <p:ph sz="half" idx="2"/>
          </p:nvPr>
        </p:nvSpPr>
        <p:spPr>
          <a:xfrm>
            <a:off x="914400" y="1459684"/>
            <a:ext cx="10369296" cy="3429000"/>
          </a:xfrm>
        </p:spPr>
        <p:txBody>
          <a:bodyPr/>
          <a:lstStyle/>
          <a:p>
            <a:r>
              <a:rPr lang="es-ES" dirty="0" err="1"/>
              <a:t>Broader</a:t>
            </a:r>
            <a:r>
              <a:rPr lang="es-ES" dirty="0"/>
              <a:t> </a:t>
            </a:r>
            <a:r>
              <a:rPr lang="es-ES" dirty="0" err="1"/>
              <a:t>than</a:t>
            </a:r>
            <a:r>
              <a:rPr lang="es-ES" dirty="0"/>
              <a:t> </a:t>
            </a:r>
            <a:r>
              <a:rPr lang="es-ES" dirty="0" err="1"/>
              <a:t>the</a:t>
            </a:r>
            <a:r>
              <a:rPr lang="es-ES" dirty="0"/>
              <a:t> </a:t>
            </a:r>
            <a:r>
              <a:rPr lang="es-ES" dirty="0" err="1"/>
              <a:t>MDGs</a:t>
            </a:r>
            <a:r>
              <a:rPr lang="es-ES" dirty="0"/>
              <a:t> </a:t>
            </a:r>
            <a:r>
              <a:rPr lang="es-ES" dirty="0" err="1"/>
              <a:t>but</a:t>
            </a:r>
            <a:r>
              <a:rPr lang="es-ES" dirty="0"/>
              <a:t> </a:t>
            </a:r>
            <a:r>
              <a:rPr lang="es-ES" dirty="0" err="1"/>
              <a:t>then</a:t>
            </a:r>
            <a:r>
              <a:rPr lang="es-ES" dirty="0"/>
              <a:t> in 2017 </a:t>
            </a:r>
            <a:r>
              <a:rPr lang="es-ES" dirty="0" err="1"/>
              <a:t>made</a:t>
            </a:r>
            <a:r>
              <a:rPr lang="es-ES" dirty="0"/>
              <a:t> more “</a:t>
            </a:r>
            <a:r>
              <a:rPr lang="es-ES" dirty="0" err="1"/>
              <a:t>Actionable</a:t>
            </a:r>
            <a:r>
              <a:rPr lang="es-ES" dirty="0"/>
              <a:t>” </a:t>
            </a:r>
            <a:r>
              <a:rPr lang="es-ES" dirty="0" err="1"/>
              <a:t>by</a:t>
            </a:r>
            <a:r>
              <a:rPr lang="es-ES" dirty="0"/>
              <a:t> UN, </a:t>
            </a:r>
            <a:r>
              <a:rPr lang="es-ES" dirty="0" err="1"/>
              <a:t>adding</a:t>
            </a:r>
            <a:r>
              <a:rPr lang="es-ES" dirty="0"/>
              <a:t> Targets and </a:t>
            </a:r>
            <a:r>
              <a:rPr lang="es-ES" dirty="0" err="1"/>
              <a:t>Indicators</a:t>
            </a:r>
            <a:r>
              <a:rPr lang="es-ES" dirty="0"/>
              <a:t>.</a:t>
            </a:r>
            <a:endParaRPr lang="en-US" dirty="0"/>
          </a:p>
        </p:txBody>
      </p:sp>
      <p:sp>
        <p:nvSpPr>
          <p:cNvPr id="4" name="Text Placeholder 3">
            <a:extLst>
              <a:ext uri="{FF2B5EF4-FFF2-40B4-BE49-F238E27FC236}">
                <a16:creationId xmlns:a16="http://schemas.microsoft.com/office/drawing/2014/main" id="{D2DEC855-DA48-4B0D-972D-49EDDEFAE626}"/>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D9DB9923-B95C-4B59-AFEA-684E5EBE28D6}"/>
              </a:ext>
            </a:extLst>
          </p:cNvPr>
          <p:cNvPicPr>
            <a:picLocks noChangeAspect="1"/>
          </p:cNvPicPr>
          <p:nvPr/>
        </p:nvPicPr>
        <p:blipFill>
          <a:blip r:embed="rId3"/>
          <a:stretch>
            <a:fillRect/>
          </a:stretch>
        </p:blipFill>
        <p:spPr>
          <a:xfrm>
            <a:off x="1844137" y="2674834"/>
            <a:ext cx="8159720" cy="3717695"/>
          </a:xfrm>
          <a:prstGeom prst="rect">
            <a:avLst/>
          </a:prstGeom>
        </p:spPr>
      </p:pic>
    </p:spTree>
    <p:extLst>
      <p:ext uri="{BB962C8B-B14F-4D97-AF65-F5344CB8AC3E}">
        <p14:creationId xmlns:p14="http://schemas.microsoft.com/office/powerpoint/2010/main" val="229045394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4294967295"/>
          </p:nvPr>
        </p:nvSpPr>
        <p:spPr>
          <a:xfrm>
            <a:off x="2552700" y="1828800"/>
            <a:ext cx="7086600" cy="3429000"/>
          </a:xfrm>
          <a:prstGeom prst="rect">
            <a:avLst/>
          </a:prstGeom>
        </p:spPr>
        <p:txBody>
          <a:bodyPr/>
          <a:lstStyle/>
          <a:p>
            <a:endParaRPr lang="en-US" dirty="0"/>
          </a:p>
        </p:txBody>
      </p:sp>
      <p:pic>
        <p:nvPicPr>
          <p:cNvPr id="1026" name="Picture 2" descr="C:\Users\mich6063\Desktop\AbuDhabi\IMG_00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746" y="469783"/>
            <a:ext cx="4442600" cy="5923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arm9.staticflickr.com/8486/8270118019_caf31cf76e_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903" y="469783"/>
            <a:ext cx="3953912" cy="592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4311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10"/>
          </p:nvPr>
        </p:nvSpPr>
        <p:spPr/>
        <p:txBody>
          <a:bodyPr/>
          <a:lstStyle/>
          <a:p>
            <a:endParaRPr lang="en-US" dirty="0"/>
          </a:p>
        </p:txBody>
      </p:sp>
      <p:pic>
        <p:nvPicPr>
          <p:cNvPr id="1028" name="Picture 4" descr="C:\Users\mich6063\Desktop\abuDhabiPics\IMG_42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640575"/>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18678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7170" name="Picture 2" descr="C:\Users\mich6063\Desktop\archive\abuDhabiPics\IMG_41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66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4" name="Picture 3"/>
          <p:cNvPicPr>
            <a:picLocks noChangeAspect="1"/>
          </p:cNvPicPr>
          <p:nvPr/>
        </p:nvPicPr>
        <p:blipFill rotWithShape="1">
          <a:blip r:embed="rId3"/>
          <a:srcRect l="964" t="4768" r="6429" b="5595"/>
          <a:stretch/>
        </p:blipFill>
        <p:spPr>
          <a:xfrm>
            <a:off x="435665" y="271564"/>
            <a:ext cx="11185884" cy="6087291"/>
          </a:xfrm>
          <a:prstGeom prst="rect">
            <a:avLst/>
          </a:prstGeom>
        </p:spPr>
      </p:pic>
    </p:spTree>
    <p:extLst>
      <p:ext uri="{BB962C8B-B14F-4D97-AF65-F5344CB8AC3E}">
        <p14:creationId xmlns:p14="http://schemas.microsoft.com/office/powerpoint/2010/main" val="3313127597"/>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A945-32DF-4C10-BCAE-A5E75406B9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5A2AF9-3619-46F1-8514-0ECECC739B6D}"/>
              </a:ext>
            </a:extLst>
          </p:cNvPr>
          <p:cNvSpPr>
            <a:spLocks noGrp="1"/>
          </p:cNvSpPr>
          <p:nvPr>
            <p:ph sz="quarter" idx="10"/>
          </p:nvPr>
        </p:nvSpPr>
        <p:spPr/>
        <p:txBody>
          <a:bodyPr/>
          <a:lstStyle/>
          <a:p>
            <a:endParaRPr lang="en-US"/>
          </a:p>
        </p:txBody>
      </p:sp>
      <p:pic>
        <p:nvPicPr>
          <p:cNvPr id="9218" name="Picture 2" descr="Students collected data about the mangrove trees and the land surrounding them.">
            <a:extLst>
              <a:ext uri="{FF2B5EF4-FFF2-40B4-BE49-F238E27FC236}">
                <a16:creationId xmlns:a16="http://schemas.microsoft.com/office/drawing/2014/main" id="{B9A9AC6F-03D2-4A6E-B6FE-8AC4DDA96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0"/>
            <a:ext cx="7029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44957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10242" name="Picture 2" descr="C:\Users\mich6063\AppData\Local\Microsoft\Windows\Temporary Internet Files\Content.IE5\7IK8O9FQ\20131024_1453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240" y="308849"/>
            <a:ext cx="10429380" cy="586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29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2A3F-1C7B-4B48-ACE8-F8B9E87489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9D19DD-1B9F-4563-A0B1-79C4AB88EB60}"/>
              </a:ext>
            </a:extLst>
          </p:cNvPr>
          <p:cNvSpPr>
            <a:spLocks noGrp="1"/>
          </p:cNvSpPr>
          <p:nvPr>
            <p:ph sz="quarter" idx="10"/>
          </p:nvPr>
        </p:nvSpPr>
        <p:spPr>
          <a:xfrm>
            <a:off x="562063" y="682625"/>
            <a:ext cx="10369296" cy="3429000"/>
          </a:xfrm>
        </p:spPr>
        <p:txBody>
          <a:bodyPr/>
          <a:lstStyle/>
          <a:p>
            <a:r>
              <a:rPr lang="en-US" sz="1400" dirty="0">
                <a:hlinkClick r:id="rId3"/>
              </a:rPr>
              <a:t>https://www.esri.com/about/newsroom/arcnews/abu-dhabis-education-council-finds-new-applications-for-gis/</a:t>
            </a:r>
            <a:endParaRPr lang="en-US" sz="1400" dirty="0"/>
          </a:p>
        </p:txBody>
      </p:sp>
      <p:pic>
        <p:nvPicPr>
          <p:cNvPr id="4" name="Picture 3">
            <a:extLst>
              <a:ext uri="{FF2B5EF4-FFF2-40B4-BE49-F238E27FC236}">
                <a16:creationId xmlns:a16="http://schemas.microsoft.com/office/drawing/2014/main" id="{7F93A9EA-B022-4674-A669-FF514B82E5BF}"/>
              </a:ext>
            </a:extLst>
          </p:cNvPr>
          <p:cNvPicPr>
            <a:picLocks noChangeAspect="1"/>
          </p:cNvPicPr>
          <p:nvPr/>
        </p:nvPicPr>
        <p:blipFill rotWithShape="1">
          <a:blip r:embed="rId4"/>
          <a:srcRect l="1838" t="8934"/>
          <a:stretch/>
        </p:blipFill>
        <p:spPr>
          <a:xfrm>
            <a:off x="685800" y="1216293"/>
            <a:ext cx="10826496" cy="5440371"/>
          </a:xfrm>
          <a:prstGeom prst="rect">
            <a:avLst/>
          </a:prstGeom>
        </p:spPr>
      </p:pic>
    </p:spTree>
    <p:extLst>
      <p:ext uri="{BB962C8B-B14F-4D97-AF65-F5344CB8AC3E}">
        <p14:creationId xmlns:p14="http://schemas.microsoft.com/office/powerpoint/2010/main" val="2711596850"/>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CFA1-F7A7-48F2-B5BF-64ADF4ED3167}"/>
              </a:ext>
            </a:extLst>
          </p:cNvPr>
          <p:cNvSpPr>
            <a:spLocks noGrp="1"/>
          </p:cNvSpPr>
          <p:nvPr>
            <p:ph type="title"/>
          </p:nvPr>
        </p:nvSpPr>
        <p:spPr/>
        <p:txBody>
          <a:bodyPr/>
          <a:lstStyle/>
          <a:p>
            <a:r>
              <a:rPr lang="es-ES" dirty="0" err="1"/>
              <a:t>Story</a:t>
            </a:r>
            <a:r>
              <a:rPr lang="es-ES" dirty="0"/>
              <a:t> </a:t>
            </a:r>
            <a:r>
              <a:rPr lang="es-ES" dirty="0" err="1"/>
              <a:t>Maps</a:t>
            </a:r>
            <a:endParaRPr lang="en-US" dirty="0"/>
          </a:p>
        </p:txBody>
      </p:sp>
      <p:sp>
        <p:nvSpPr>
          <p:cNvPr id="3" name="Content Placeholder 2">
            <a:extLst>
              <a:ext uri="{FF2B5EF4-FFF2-40B4-BE49-F238E27FC236}">
                <a16:creationId xmlns:a16="http://schemas.microsoft.com/office/drawing/2014/main" id="{E10C28F6-BE88-4D5A-894D-7B1B4E5F55CF}"/>
              </a:ext>
            </a:extLst>
          </p:cNvPr>
          <p:cNvSpPr>
            <a:spLocks noGrp="1"/>
          </p:cNvSpPr>
          <p:nvPr>
            <p:ph sz="quarter" idx="10"/>
          </p:nvPr>
        </p:nvSpPr>
        <p:spPr/>
        <p:txBody>
          <a:bodyPr/>
          <a:lstStyle/>
          <a:p>
            <a:endParaRPr lang="en-US"/>
          </a:p>
        </p:txBody>
      </p:sp>
      <p:pic>
        <p:nvPicPr>
          <p:cNvPr id="5" name="Picture 4">
            <a:extLst>
              <a:ext uri="{FF2B5EF4-FFF2-40B4-BE49-F238E27FC236}">
                <a16:creationId xmlns:a16="http://schemas.microsoft.com/office/drawing/2014/main" id="{798D208E-7F18-4AC2-B085-F83F72D9A074}"/>
              </a:ext>
            </a:extLst>
          </p:cNvPr>
          <p:cNvPicPr>
            <a:picLocks noChangeAspect="1"/>
          </p:cNvPicPr>
          <p:nvPr/>
        </p:nvPicPr>
        <p:blipFill rotWithShape="1">
          <a:blip r:embed="rId3"/>
          <a:srcRect t="3797"/>
          <a:stretch/>
        </p:blipFill>
        <p:spPr>
          <a:xfrm>
            <a:off x="1359017" y="1600200"/>
            <a:ext cx="9297798" cy="4798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5762167"/>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883C3-52F5-4A57-B891-27E7A1B70A44}"/>
              </a:ext>
            </a:extLst>
          </p:cNvPr>
          <p:cNvSpPr>
            <a:spLocks noGrp="1"/>
          </p:cNvSpPr>
          <p:nvPr>
            <p:ph type="title"/>
          </p:nvPr>
        </p:nvSpPr>
        <p:spPr/>
        <p:txBody>
          <a:bodyPr/>
          <a:lstStyle/>
          <a:p>
            <a:r>
              <a:rPr lang="es-ES" dirty="0">
                <a:hlinkClick r:id="rId3"/>
              </a:rPr>
              <a:t>www.sdg.org</a:t>
            </a:r>
            <a:r>
              <a:rPr lang="es-ES" dirty="0"/>
              <a:t>  Open SDG Data Hub(s)</a:t>
            </a:r>
            <a:endParaRPr lang="en-US" dirty="0"/>
          </a:p>
        </p:txBody>
      </p:sp>
      <p:sp>
        <p:nvSpPr>
          <p:cNvPr id="3" name="Content Placeholder 2">
            <a:extLst>
              <a:ext uri="{FF2B5EF4-FFF2-40B4-BE49-F238E27FC236}">
                <a16:creationId xmlns:a16="http://schemas.microsoft.com/office/drawing/2014/main" id="{F6F673E6-A6E6-444E-A436-6A00EA87A469}"/>
              </a:ext>
            </a:extLst>
          </p:cNvPr>
          <p:cNvSpPr>
            <a:spLocks noGrp="1"/>
          </p:cNvSpPr>
          <p:nvPr>
            <p:ph sz="quarter" idx="10"/>
          </p:nvPr>
        </p:nvSpPr>
        <p:spPr/>
        <p:txBody>
          <a:bodyPr/>
          <a:lstStyle/>
          <a:p>
            <a:endParaRPr lang="en-US" dirty="0"/>
          </a:p>
        </p:txBody>
      </p:sp>
      <p:pic>
        <p:nvPicPr>
          <p:cNvPr id="5" name="Picture 4">
            <a:extLst>
              <a:ext uri="{FF2B5EF4-FFF2-40B4-BE49-F238E27FC236}">
                <a16:creationId xmlns:a16="http://schemas.microsoft.com/office/drawing/2014/main" id="{F4689E47-5E77-4F8C-BB0F-749E4ED1148F}"/>
              </a:ext>
            </a:extLst>
          </p:cNvPr>
          <p:cNvPicPr>
            <a:picLocks noChangeAspect="1"/>
          </p:cNvPicPr>
          <p:nvPr/>
        </p:nvPicPr>
        <p:blipFill rotWithShape="1">
          <a:blip r:embed="rId4"/>
          <a:srcRect l="54" t="3586" r="1"/>
          <a:stretch/>
        </p:blipFill>
        <p:spPr>
          <a:xfrm>
            <a:off x="685800" y="1350587"/>
            <a:ext cx="9675498" cy="5007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28C9F44-03F0-47A8-8A58-C74C1B0D2518}"/>
              </a:ext>
            </a:extLst>
          </p:cNvPr>
          <p:cNvPicPr>
            <a:picLocks noChangeAspect="1"/>
          </p:cNvPicPr>
          <p:nvPr/>
        </p:nvPicPr>
        <p:blipFill rotWithShape="1">
          <a:blip r:embed="rId5"/>
          <a:srcRect t="4891"/>
          <a:stretch/>
        </p:blipFill>
        <p:spPr>
          <a:xfrm>
            <a:off x="486561" y="2558641"/>
            <a:ext cx="6227428" cy="3177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71C3A24-88BB-4943-8166-D84C7BC5F2ED}"/>
              </a:ext>
            </a:extLst>
          </p:cNvPr>
          <p:cNvPicPr>
            <a:picLocks noChangeAspect="1"/>
          </p:cNvPicPr>
          <p:nvPr/>
        </p:nvPicPr>
        <p:blipFill rotWithShape="1">
          <a:blip r:embed="rId6"/>
          <a:srcRect t="4891"/>
          <a:stretch/>
        </p:blipFill>
        <p:spPr>
          <a:xfrm>
            <a:off x="2726092" y="2677687"/>
            <a:ext cx="6579396" cy="3356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0F4C143-6D1E-416F-8665-11831183C3ED}"/>
              </a:ext>
            </a:extLst>
          </p:cNvPr>
          <p:cNvPicPr>
            <a:picLocks noChangeAspect="1"/>
          </p:cNvPicPr>
          <p:nvPr/>
        </p:nvPicPr>
        <p:blipFill rotWithShape="1">
          <a:blip r:embed="rId7"/>
          <a:srcRect t="3881"/>
          <a:stretch/>
        </p:blipFill>
        <p:spPr>
          <a:xfrm>
            <a:off x="5523549" y="2391274"/>
            <a:ext cx="6161982" cy="3177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15785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a:t>Tree</a:t>
            </a:r>
            <a:r>
              <a:rPr lang="es-ES" dirty="0"/>
              <a:t> </a:t>
            </a:r>
            <a:r>
              <a:rPr lang="es-ES" dirty="0" err="1"/>
              <a:t>Inventories</a:t>
            </a:r>
            <a:r>
              <a:rPr lang="es-ES" dirty="0"/>
              <a:t>/Tours</a:t>
            </a:r>
            <a:endParaRPr lang="en-US" dirty="0"/>
          </a:p>
        </p:txBody>
      </p:sp>
      <p:sp>
        <p:nvSpPr>
          <p:cNvPr id="3" name="Content Placeholder 2"/>
          <p:cNvSpPr>
            <a:spLocks noGrp="1"/>
          </p:cNvSpPr>
          <p:nvPr>
            <p:ph sz="quarter" idx="10"/>
          </p:nvPr>
        </p:nvSpPr>
        <p:spPr/>
        <p:txBody>
          <a:bodyPr/>
          <a:lstStyle/>
          <a:p>
            <a:endParaRPr lang="en-US"/>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5" t="4123" b="5640"/>
          <a:stretch/>
        </p:blipFill>
        <p:spPr bwMode="auto">
          <a:xfrm>
            <a:off x="1080687" y="1279067"/>
            <a:ext cx="10030626" cy="513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75341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CC232-D472-4C27-9C6A-7BAE84E48C36}"/>
              </a:ext>
            </a:extLst>
          </p:cNvPr>
          <p:cNvSpPr>
            <a:spLocks noGrp="1"/>
          </p:cNvSpPr>
          <p:nvPr>
            <p:ph type="title"/>
          </p:nvPr>
        </p:nvSpPr>
        <p:spPr/>
        <p:txBody>
          <a:bodyPr/>
          <a:lstStyle/>
          <a:p>
            <a:r>
              <a:rPr lang="es-ES" dirty="0" err="1"/>
              <a:t>Everybody</a:t>
            </a:r>
            <a:r>
              <a:rPr lang="es-ES" dirty="0"/>
              <a:t> </a:t>
            </a:r>
            <a:r>
              <a:rPr lang="es-ES" dirty="0" err="1"/>
              <a:t>now</a:t>
            </a:r>
            <a:r>
              <a:rPr lang="es-ES" dirty="0"/>
              <a:t> </a:t>
            </a:r>
            <a:r>
              <a:rPr lang="es-ES" dirty="0" err="1"/>
              <a:t>on-board</a:t>
            </a:r>
            <a:r>
              <a:rPr lang="es-ES" dirty="0"/>
              <a:t>…</a:t>
            </a:r>
            <a:endParaRPr lang="en-US" dirty="0"/>
          </a:p>
        </p:txBody>
      </p:sp>
      <p:sp>
        <p:nvSpPr>
          <p:cNvPr id="3" name="Content Placeholder 2">
            <a:extLst>
              <a:ext uri="{FF2B5EF4-FFF2-40B4-BE49-F238E27FC236}">
                <a16:creationId xmlns:a16="http://schemas.microsoft.com/office/drawing/2014/main" id="{A955AC03-D6F6-430F-A0D9-EF58128972EE}"/>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FACB0CA1-536E-4C9B-A482-DC6E945174CA}"/>
              </a:ext>
            </a:extLst>
          </p:cNvPr>
          <p:cNvSpPr>
            <a:spLocks noGrp="1"/>
          </p:cNvSpPr>
          <p:nvPr>
            <p:ph type="body" sz="quarter" idx="14"/>
          </p:nvPr>
        </p:nvSpPr>
        <p:spPr/>
        <p:txBody>
          <a:bodyPr/>
          <a:lstStyle/>
          <a:p>
            <a:endParaRPr lang="en-US"/>
          </a:p>
        </p:txBody>
      </p:sp>
      <p:pic>
        <p:nvPicPr>
          <p:cNvPr id="6148" name="Picture 4">
            <a:extLst>
              <a:ext uri="{FF2B5EF4-FFF2-40B4-BE49-F238E27FC236}">
                <a16:creationId xmlns:a16="http://schemas.microsoft.com/office/drawing/2014/main" id="{170915CE-7322-4D35-8E52-E02033B4F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793" y="395287"/>
            <a:ext cx="3570341" cy="5552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89CA50-6238-4912-BE0D-915E264BB60E}"/>
              </a:ext>
            </a:extLst>
          </p:cNvPr>
          <p:cNvSpPr txBox="1"/>
          <p:nvPr/>
        </p:nvSpPr>
        <p:spPr>
          <a:xfrm>
            <a:off x="6879793" y="6056613"/>
            <a:ext cx="3053464" cy="357886"/>
          </a:xfrm>
          <a:prstGeom prst="rect">
            <a:avLst/>
          </a:prstGeom>
          <a:noFill/>
          <a:effectLst/>
        </p:spPr>
        <p:txBody>
          <a:bodyPr wrap="square" lIns="0" tIns="0" rIns="0" bIns="0" rtlCol="0">
            <a:noAutofit/>
          </a:bodyPr>
          <a:lstStyle/>
          <a:p>
            <a:pPr eaLnBrk="0" hangingPunct="0">
              <a:lnSpc>
                <a:spcPts val="1800"/>
              </a:lnSpc>
            </a:pPr>
            <a:r>
              <a:rPr lang="en-US" sz="1000" b="1" dirty="0"/>
              <a:t>https://silviapatriciabalaguer.tumblr.com/post/621738653828399105</a:t>
            </a:r>
            <a:endParaRPr lang="en-US" sz="1000" b="1" dirty="0">
              <a:ea typeface="+mn-ea"/>
              <a:cs typeface="+mn-cs"/>
            </a:endParaRPr>
          </a:p>
        </p:txBody>
      </p:sp>
      <p:pic>
        <p:nvPicPr>
          <p:cNvPr id="6150" name="Picture 6" descr="Today in Pictures - Sardines - TIME">
            <a:extLst>
              <a:ext uri="{FF2B5EF4-FFF2-40B4-BE49-F238E27FC236}">
                <a16:creationId xmlns:a16="http://schemas.microsoft.com/office/drawing/2014/main" id="{D18EA0B4-EFF8-4D0A-B30E-64356F0FB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28800"/>
            <a:ext cx="5819775" cy="3848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8A658B-1181-43D5-98C7-07DF3BB681DE}"/>
              </a:ext>
            </a:extLst>
          </p:cNvPr>
          <p:cNvSpPr txBox="1"/>
          <p:nvPr/>
        </p:nvSpPr>
        <p:spPr>
          <a:xfrm>
            <a:off x="914400" y="5772860"/>
            <a:ext cx="4901769" cy="215444"/>
          </a:xfrm>
          <a:prstGeom prst="rect">
            <a:avLst/>
          </a:prstGeom>
          <a:noFill/>
          <a:effectLst/>
        </p:spPr>
        <p:txBody>
          <a:bodyPr wrap="square" lIns="0" tIns="0" rIns="0" bIns="0" rtlCol="0">
            <a:noAutofit/>
          </a:bodyPr>
          <a:lstStyle/>
          <a:p>
            <a:pPr eaLnBrk="0" hangingPunct="0">
              <a:lnSpc>
                <a:spcPts val="1800"/>
              </a:lnSpc>
            </a:pPr>
            <a:r>
              <a:rPr lang="en-US" sz="1000" b="1" dirty="0"/>
              <a:t>http://content.time.com/time/today-in-pictures/0,31511,1988651,00.html</a:t>
            </a:r>
            <a:endParaRPr lang="en-US" sz="1000" b="1" dirty="0">
              <a:ea typeface="+mn-ea"/>
              <a:cs typeface="+mn-cs"/>
            </a:endParaRPr>
          </a:p>
        </p:txBody>
      </p:sp>
    </p:spTree>
    <p:extLst>
      <p:ext uri="{BB962C8B-B14F-4D97-AF65-F5344CB8AC3E}">
        <p14:creationId xmlns:p14="http://schemas.microsoft.com/office/powerpoint/2010/main" val="400762224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394A-23C9-44D7-A83E-2A6131714499}"/>
              </a:ext>
            </a:extLst>
          </p:cNvPr>
          <p:cNvSpPr>
            <a:spLocks noGrp="1"/>
          </p:cNvSpPr>
          <p:nvPr>
            <p:ph type="title"/>
          </p:nvPr>
        </p:nvSpPr>
        <p:spPr/>
        <p:txBody>
          <a:bodyPr/>
          <a:lstStyle/>
          <a:p>
            <a:r>
              <a:rPr lang="es-ES" dirty="0" err="1"/>
              <a:t>Women’s</a:t>
            </a:r>
            <a:r>
              <a:rPr lang="es-ES" dirty="0"/>
              <a:t> </a:t>
            </a:r>
            <a:r>
              <a:rPr lang="es-ES" dirty="0" err="1"/>
              <a:t>Rights</a:t>
            </a:r>
            <a:endParaRPr lang="en-US" dirty="0"/>
          </a:p>
        </p:txBody>
      </p:sp>
      <p:sp>
        <p:nvSpPr>
          <p:cNvPr id="3" name="Content Placeholder 2">
            <a:extLst>
              <a:ext uri="{FF2B5EF4-FFF2-40B4-BE49-F238E27FC236}">
                <a16:creationId xmlns:a16="http://schemas.microsoft.com/office/drawing/2014/main" id="{E693846B-F94B-4EB1-8CC3-9DA6263A1294}"/>
              </a:ext>
            </a:extLst>
          </p:cNvPr>
          <p:cNvSpPr>
            <a:spLocks noGrp="1"/>
          </p:cNvSpPr>
          <p:nvPr>
            <p:ph sz="quarter" idx="10"/>
          </p:nvPr>
        </p:nvSpPr>
        <p:spPr>
          <a:xfrm>
            <a:off x="914400" y="1317072"/>
            <a:ext cx="10369296" cy="3429000"/>
          </a:xfrm>
        </p:spPr>
        <p:txBody>
          <a:bodyPr/>
          <a:lstStyle/>
          <a:p>
            <a:r>
              <a:rPr lang="en-US" sz="1400" dirty="0">
                <a:hlinkClick r:id="rId3"/>
              </a:rPr>
              <a:t>https://urbanobservatory.maps.arcgis.com/apps/Cascade/index.html?appid=dcaf1c22437e45b3acea2bdaf1999521</a:t>
            </a:r>
            <a:endParaRPr lang="en-US" sz="1400" dirty="0"/>
          </a:p>
        </p:txBody>
      </p:sp>
      <p:pic>
        <p:nvPicPr>
          <p:cNvPr id="4" name="Picture 3">
            <a:extLst>
              <a:ext uri="{FF2B5EF4-FFF2-40B4-BE49-F238E27FC236}">
                <a16:creationId xmlns:a16="http://schemas.microsoft.com/office/drawing/2014/main" id="{08B9C081-A757-4FC5-9E80-54CFE7F034F7}"/>
              </a:ext>
            </a:extLst>
          </p:cNvPr>
          <p:cNvPicPr>
            <a:picLocks noChangeAspect="1"/>
          </p:cNvPicPr>
          <p:nvPr/>
        </p:nvPicPr>
        <p:blipFill rotWithShape="1">
          <a:blip r:embed="rId4"/>
          <a:srcRect t="11088" b="7334"/>
          <a:stretch/>
        </p:blipFill>
        <p:spPr>
          <a:xfrm>
            <a:off x="1090568" y="2006120"/>
            <a:ext cx="9826219" cy="4300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6490350"/>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6289-FF91-48E5-A692-2221635A352B}"/>
              </a:ext>
            </a:extLst>
          </p:cNvPr>
          <p:cNvSpPr>
            <a:spLocks noGrp="1"/>
          </p:cNvSpPr>
          <p:nvPr>
            <p:ph type="title"/>
          </p:nvPr>
        </p:nvSpPr>
        <p:spPr/>
        <p:txBody>
          <a:bodyPr/>
          <a:lstStyle/>
          <a:p>
            <a:r>
              <a:rPr lang="es-ES" dirty="0" err="1"/>
              <a:t>Stories</a:t>
            </a:r>
            <a:r>
              <a:rPr lang="es-ES" dirty="0"/>
              <a:t> </a:t>
            </a:r>
            <a:r>
              <a:rPr lang="es-ES" dirty="0" err="1"/>
              <a:t>about</a:t>
            </a:r>
            <a:r>
              <a:rPr lang="es-ES" dirty="0"/>
              <a:t> </a:t>
            </a:r>
            <a:r>
              <a:rPr lang="es-ES" dirty="0" err="1"/>
              <a:t>the</a:t>
            </a:r>
            <a:r>
              <a:rPr lang="es-ES" dirty="0"/>
              <a:t> </a:t>
            </a:r>
            <a:r>
              <a:rPr lang="es-ES" dirty="0" err="1"/>
              <a:t>Planet</a:t>
            </a:r>
            <a:r>
              <a:rPr lang="es-ES" dirty="0"/>
              <a:t> and </a:t>
            </a:r>
            <a:r>
              <a:rPr lang="es-ES" dirty="0" err="1"/>
              <a:t>its</a:t>
            </a:r>
            <a:r>
              <a:rPr lang="es-ES" dirty="0"/>
              <a:t> Champions</a:t>
            </a:r>
            <a:endParaRPr lang="en-US" dirty="0"/>
          </a:p>
        </p:txBody>
      </p:sp>
      <p:sp>
        <p:nvSpPr>
          <p:cNvPr id="3" name="Content Placeholder 2">
            <a:extLst>
              <a:ext uri="{FF2B5EF4-FFF2-40B4-BE49-F238E27FC236}">
                <a16:creationId xmlns:a16="http://schemas.microsoft.com/office/drawing/2014/main" id="{52AC79E9-0713-4201-8A48-1B96170DBFE3}"/>
              </a:ext>
            </a:extLst>
          </p:cNvPr>
          <p:cNvSpPr>
            <a:spLocks noGrp="1"/>
          </p:cNvSpPr>
          <p:nvPr>
            <p:ph sz="quarter" idx="10"/>
          </p:nvPr>
        </p:nvSpPr>
        <p:spPr>
          <a:xfrm>
            <a:off x="911352" y="1391335"/>
            <a:ext cx="10369296" cy="3429000"/>
          </a:xfrm>
        </p:spPr>
        <p:txBody>
          <a:bodyPr/>
          <a:lstStyle/>
          <a:p>
            <a:r>
              <a:rPr lang="en-US" sz="1600" dirty="0">
                <a:hlinkClick r:id="rId3"/>
              </a:rPr>
              <a:t>https://storymaps.arcgis.com/collections/0c89e00d504f429bb0a8dd7f6838ec56</a:t>
            </a:r>
            <a:endParaRPr lang="en-US" sz="1600" dirty="0"/>
          </a:p>
          <a:p>
            <a:endParaRPr lang="en-US" dirty="0"/>
          </a:p>
        </p:txBody>
      </p:sp>
      <p:sp>
        <p:nvSpPr>
          <p:cNvPr id="4" name="Rectangle 3">
            <a:extLst>
              <a:ext uri="{FF2B5EF4-FFF2-40B4-BE49-F238E27FC236}">
                <a16:creationId xmlns:a16="http://schemas.microsoft.com/office/drawing/2014/main" id="{A9B8F3D9-1390-4DE5-8D06-D1E3FE7EF0F4}"/>
              </a:ext>
            </a:extLst>
          </p:cNvPr>
          <p:cNvSpPr/>
          <p:nvPr/>
        </p:nvSpPr>
        <p:spPr>
          <a:xfrm>
            <a:off x="3048000" y="3105835"/>
            <a:ext cx="6096000" cy="646331"/>
          </a:xfrm>
          <a:prstGeom prst="rect">
            <a:avLst/>
          </a:prstGeom>
        </p:spPr>
        <p:txBody>
          <a:bodyPr>
            <a:spAutoFit/>
          </a:bodyPr>
          <a:lstStyle/>
          <a:p>
            <a:r>
              <a:rPr lang="en-US" dirty="0"/>
              <a:t>https://storymaps.arcgis.com/collections/0c89e00d504f429bb0a8dd7f6838ec56</a:t>
            </a:r>
          </a:p>
        </p:txBody>
      </p:sp>
      <p:pic>
        <p:nvPicPr>
          <p:cNvPr id="5" name="Picture 4">
            <a:extLst>
              <a:ext uri="{FF2B5EF4-FFF2-40B4-BE49-F238E27FC236}">
                <a16:creationId xmlns:a16="http://schemas.microsoft.com/office/drawing/2014/main" id="{829F333B-7BA5-40F1-A31E-08E958289C90}"/>
              </a:ext>
            </a:extLst>
          </p:cNvPr>
          <p:cNvPicPr>
            <a:picLocks noChangeAspect="1"/>
          </p:cNvPicPr>
          <p:nvPr/>
        </p:nvPicPr>
        <p:blipFill rotWithShape="1">
          <a:blip r:embed="rId4"/>
          <a:srcRect l="651" t="3624" r="8121"/>
          <a:stretch/>
        </p:blipFill>
        <p:spPr>
          <a:xfrm>
            <a:off x="1501631" y="1887522"/>
            <a:ext cx="8229600" cy="4709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1234539"/>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B3D21-8EF5-4E8E-8262-A8D140BE4650}"/>
              </a:ext>
            </a:extLst>
          </p:cNvPr>
          <p:cNvSpPr>
            <a:spLocks noGrp="1"/>
          </p:cNvSpPr>
          <p:nvPr>
            <p:ph type="title"/>
          </p:nvPr>
        </p:nvSpPr>
        <p:spPr/>
        <p:txBody>
          <a:bodyPr/>
          <a:lstStyle/>
          <a:p>
            <a:r>
              <a:rPr lang="es-ES" dirty="0" err="1"/>
              <a:t>Summary</a:t>
            </a:r>
            <a:r>
              <a:rPr lang="es-ES" dirty="0"/>
              <a:t> </a:t>
            </a:r>
            <a:endParaRPr lang="en-US" dirty="0"/>
          </a:p>
        </p:txBody>
      </p:sp>
      <p:sp>
        <p:nvSpPr>
          <p:cNvPr id="3" name="Content Placeholder 2">
            <a:extLst>
              <a:ext uri="{FF2B5EF4-FFF2-40B4-BE49-F238E27FC236}">
                <a16:creationId xmlns:a16="http://schemas.microsoft.com/office/drawing/2014/main" id="{B6EA1A3D-4BF3-4B18-BB4D-C4FFE0089185}"/>
              </a:ext>
            </a:extLst>
          </p:cNvPr>
          <p:cNvSpPr>
            <a:spLocks noGrp="1"/>
          </p:cNvSpPr>
          <p:nvPr>
            <p:ph sz="quarter" idx="10"/>
          </p:nvPr>
        </p:nvSpPr>
        <p:spPr/>
        <p:txBody>
          <a:bodyPr/>
          <a:lstStyle/>
          <a:p>
            <a:r>
              <a:rPr lang="es-ES" dirty="0" err="1"/>
              <a:t>Greater</a:t>
            </a:r>
            <a:r>
              <a:rPr lang="es-ES" dirty="0"/>
              <a:t> </a:t>
            </a:r>
            <a:r>
              <a:rPr lang="es-ES" dirty="0" err="1"/>
              <a:t>Availability</a:t>
            </a:r>
            <a:r>
              <a:rPr lang="es-ES" dirty="0"/>
              <a:t>: Software and Data</a:t>
            </a:r>
          </a:p>
          <a:p>
            <a:r>
              <a:rPr lang="es-ES" dirty="0"/>
              <a:t>Esri </a:t>
            </a:r>
            <a:r>
              <a:rPr lang="es-ES" dirty="0" err="1"/>
              <a:t>is</a:t>
            </a:r>
            <a:r>
              <a:rPr lang="es-ES" dirty="0"/>
              <a:t> </a:t>
            </a:r>
            <a:r>
              <a:rPr lang="es-ES" dirty="0" err="1"/>
              <a:t>providing</a:t>
            </a:r>
            <a:r>
              <a:rPr lang="es-ES" dirty="0"/>
              <a:t> </a:t>
            </a:r>
            <a:r>
              <a:rPr lang="es-ES" dirty="0" err="1"/>
              <a:t>Curated</a:t>
            </a:r>
            <a:r>
              <a:rPr lang="es-ES" dirty="0"/>
              <a:t> Data and Apps </a:t>
            </a:r>
            <a:r>
              <a:rPr lang="es-ES" dirty="0" err="1"/>
              <a:t>to</a:t>
            </a:r>
            <a:r>
              <a:rPr lang="es-ES" dirty="0"/>
              <a:t> Support Work </a:t>
            </a:r>
            <a:r>
              <a:rPr lang="es-ES" dirty="0" err="1"/>
              <a:t>on</a:t>
            </a:r>
            <a:r>
              <a:rPr lang="es-ES" dirty="0"/>
              <a:t> </a:t>
            </a:r>
            <a:r>
              <a:rPr lang="es-ES" dirty="0" err="1"/>
              <a:t>SDGs</a:t>
            </a:r>
            <a:endParaRPr lang="es-ES" dirty="0"/>
          </a:p>
          <a:p>
            <a:r>
              <a:rPr lang="en-US" dirty="0"/>
              <a:t>Includes Online Learning Resources</a:t>
            </a:r>
          </a:p>
          <a:p>
            <a:r>
              <a:rPr lang="en-US" dirty="0"/>
              <a:t>Mobile GIS Apps allow us to Collect our own SDG-related Data</a:t>
            </a:r>
          </a:p>
          <a:p>
            <a:r>
              <a:rPr lang="es-ES" dirty="0" err="1"/>
              <a:t>Classrooms</a:t>
            </a:r>
            <a:r>
              <a:rPr lang="es-ES" dirty="0"/>
              <a:t> can </a:t>
            </a:r>
            <a:r>
              <a:rPr lang="es-ES" dirty="0" err="1"/>
              <a:t>go</a:t>
            </a:r>
            <a:r>
              <a:rPr lang="es-ES" dirty="0"/>
              <a:t> </a:t>
            </a:r>
            <a:r>
              <a:rPr lang="es-ES" dirty="0" err="1"/>
              <a:t>from</a:t>
            </a:r>
            <a:r>
              <a:rPr lang="es-ES" dirty="0"/>
              <a:t> </a:t>
            </a:r>
            <a:r>
              <a:rPr lang="es-ES" dirty="0" err="1"/>
              <a:t>Talking</a:t>
            </a:r>
            <a:r>
              <a:rPr lang="es-ES" dirty="0"/>
              <a:t> </a:t>
            </a:r>
            <a:r>
              <a:rPr lang="es-ES" dirty="0" err="1"/>
              <a:t>about</a:t>
            </a:r>
            <a:r>
              <a:rPr lang="es-ES" dirty="0"/>
              <a:t> </a:t>
            </a:r>
            <a:r>
              <a:rPr lang="es-ES" dirty="0" err="1"/>
              <a:t>to</a:t>
            </a:r>
            <a:r>
              <a:rPr lang="es-ES" dirty="0"/>
              <a:t> </a:t>
            </a:r>
            <a:r>
              <a:rPr lang="es-ES" dirty="0" err="1"/>
              <a:t>Analyzing</a:t>
            </a:r>
            <a:r>
              <a:rPr lang="es-ES" dirty="0"/>
              <a:t> SDG data.</a:t>
            </a:r>
          </a:p>
          <a:p>
            <a:endParaRPr lang="es-ES" dirty="0"/>
          </a:p>
          <a:p>
            <a:r>
              <a:rPr lang="es-ES" dirty="0" err="1"/>
              <a:t>Don’t</a:t>
            </a:r>
            <a:r>
              <a:rPr lang="es-ES" dirty="0"/>
              <a:t> </a:t>
            </a:r>
            <a:r>
              <a:rPr lang="es-ES" dirty="0" err="1"/>
              <a:t>just</a:t>
            </a:r>
            <a:r>
              <a:rPr lang="es-ES" dirty="0"/>
              <a:t> </a:t>
            </a:r>
            <a:r>
              <a:rPr lang="es-ES" dirty="0" err="1"/>
              <a:t>read</a:t>
            </a:r>
            <a:r>
              <a:rPr lang="es-ES" dirty="0"/>
              <a:t> </a:t>
            </a:r>
            <a:r>
              <a:rPr lang="es-ES" dirty="0" err="1"/>
              <a:t>about</a:t>
            </a:r>
            <a:r>
              <a:rPr lang="es-ES" dirty="0"/>
              <a:t> </a:t>
            </a:r>
            <a:r>
              <a:rPr lang="es-ES" dirty="0" err="1"/>
              <a:t>it</a:t>
            </a:r>
            <a:r>
              <a:rPr lang="es-ES" dirty="0"/>
              <a:t>. </a:t>
            </a:r>
            <a:r>
              <a:rPr lang="es-ES" dirty="0" err="1"/>
              <a:t>Act</a:t>
            </a:r>
            <a:r>
              <a:rPr lang="es-ES" dirty="0"/>
              <a:t>. </a:t>
            </a:r>
          </a:p>
          <a:p>
            <a:endParaRPr lang="en-US" dirty="0"/>
          </a:p>
        </p:txBody>
      </p:sp>
    </p:spTree>
    <p:extLst>
      <p:ext uri="{BB962C8B-B14F-4D97-AF65-F5344CB8AC3E}">
        <p14:creationId xmlns:p14="http://schemas.microsoft.com/office/powerpoint/2010/main" val="3424110239"/>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0B70-9702-4F32-8FC8-624DFAB0AC74}"/>
              </a:ext>
            </a:extLst>
          </p:cNvPr>
          <p:cNvSpPr>
            <a:spLocks noGrp="1"/>
          </p:cNvSpPr>
          <p:nvPr>
            <p:ph type="title"/>
          </p:nvPr>
        </p:nvSpPr>
        <p:spPr>
          <a:xfrm>
            <a:off x="1449198" y="682625"/>
            <a:ext cx="10063098" cy="1107996"/>
          </a:xfrm>
        </p:spPr>
        <p:txBody>
          <a:bodyPr/>
          <a:lstStyle/>
          <a:p>
            <a:r>
              <a:rPr lang="es-ES" dirty="0" err="1"/>
              <a:t>Thanks</a:t>
            </a:r>
            <a:r>
              <a:rPr lang="es-ES" dirty="0"/>
              <a:t> for </a:t>
            </a:r>
            <a:r>
              <a:rPr lang="es-ES" dirty="0" err="1"/>
              <a:t>Your</a:t>
            </a:r>
            <a:r>
              <a:rPr lang="es-ES" dirty="0"/>
              <a:t> </a:t>
            </a:r>
            <a:r>
              <a:rPr lang="es-ES" dirty="0" err="1"/>
              <a:t>Attention</a:t>
            </a:r>
            <a:br>
              <a:rPr lang="es-ES" dirty="0"/>
            </a:br>
            <a:br>
              <a:rPr lang="es-ES" dirty="0"/>
            </a:br>
            <a:r>
              <a:rPr lang="es-ES" dirty="0">
                <a:hlinkClick r:id="rId3"/>
              </a:rPr>
              <a:t>mgould@esri.com</a:t>
            </a:r>
            <a:r>
              <a:rPr lang="es-ES" dirty="0"/>
              <a:t> </a:t>
            </a:r>
            <a:endParaRPr lang="en-US" dirty="0"/>
          </a:p>
        </p:txBody>
      </p:sp>
      <p:pic>
        <p:nvPicPr>
          <p:cNvPr id="5" name="Content Placeholder 4" descr="Calendar, qr code&#10;&#10;Description automatically generated">
            <a:extLst>
              <a:ext uri="{FF2B5EF4-FFF2-40B4-BE49-F238E27FC236}">
                <a16:creationId xmlns:a16="http://schemas.microsoft.com/office/drawing/2014/main" id="{6C70E1EB-58DC-4A1D-AF7A-8A9DB82D485E}"/>
              </a:ext>
            </a:extLst>
          </p:cNvPr>
          <p:cNvPicPr>
            <a:picLocks noGrp="1" noChangeAspect="1"/>
          </p:cNvPicPr>
          <p:nvPr>
            <p:ph sz="quarter" idx="10"/>
          </p:nvPr>
        </p:nvPicPr>
        <p:blipFill>
          <a:blip r:embed="rId4"/>
          <a:stretch>
            <a:fillRect/>
          </a:stretch>
        </p:blipFill>
        <p:spPr>
          <a:xfrm>
            <a:off x="1449198" y="2302350"/>
            <a:ext cx="6024040" cy="3403583"/>
          </a:xfrm>
        </p:spPr>
      </p:pic>
      <p:pic>
        <p:nvPicPr>
          <p:cNvPr id="6" name="Picture 8">
            <a:extLst>
              <a:ext uri="{FF2B5EF4-FFF2-40B4-BE49-F238E27FC236}">
                <a16:creationId xmlns:a16="http://schemas.microsoft.com/office/drawing/2014/main" id="{F1B97B0C-6ABB-4588-9180-C001860AA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3947" y="682625"/>
            <a:ext cx="1108964" cy="739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E8F08B-03AC-4491-9343-D98CCAEC808D}"/>
              </a:ext>
            </a:extLst>
          </p:cNvPr>
          <p:cNvPicPr>
            <a:picLocks noChangeAspect="1"/>
          </p:cNvPicPr>
          <p:nvPr/>
        </p:nvPicPr>
        <p:blipFill>
          <a:blip r:embed="rId6"/>
          <a:stretch>
            <a:fillRect/>
          </a:stretch>
        </p:blipFill>
        <p:spPr>
          <a:xfrm>
            <a:off x="7347404" y="2032728"/>
            <a:ext cx="2459549" cy="2043147"/>
          </a:xfrm>
          <a:prstGeom prst="rect">
            <a:avLst/>
          </a:prstGeom>
        </p:spPr>
      </p:pic>
    </p:spTree>
    <p:extLst>
      <p:ext uri="{BB962C8B-B14F-4D97-AF65-F5344CB8AC3E}">
        <p14:creationId xmlns:p14="http://schemas.microsoft.com/office/powerpoint/2010/main" val="40254011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8FAA-E0A8-47C8-8738-B6CC6011057F}"/>
              </a:ext>
            </a:extLst>
          </p:cNvPr>
          <p:cNvSpPr>
            <a:spLocks noGrp="1"/>
          </p:cNvSpPr>
          <p:nvPr>
            <p:ph type="title"/>
          </p:nvPr>
        </p:nvSpPr>
        <p:spPr/>
        <p:txBody>
          <a:bodyPr/>
          <a:lstStyle/>
          <a:p>
            <a:r>
              <a:rPr lang="es-ES" dirty="0" err="1"/>
              <a:t>Almost</a:t>
            </a:r>
            <a:r>
              <a:rPr lang="es-ES" dirty="0"/>
              <a:t> </a:t>
            </a:r>
            <a:r>
              <a:rPr lang="es-ES" dirty="0" err="1"/>
              <a:t>Daily</a:t>
            </a:r>
            <a:r>
              <a:rPr lang="es-ES" dirty="0"/>
              <a:t> SDG </a:t>
            </a:r>
            <a:r>
              <a:rPr lang="es-ES" dirty="0" err="1"/>
              <a:t>Events</a:t>
            </a:r>
            <a:endParaRPr lang="en-US" dirty="0"/>
          </a:p>
        </p:txBody>
      </p:sp>
      <p:sp>
        <p:nvSpPr>
          <p:cNvPr id="3" name="Content Placeholder 2">
            <a:extLst>
              <a:ext uri="{FF2B5EF4-FFF2-40B4-BE49-F238E27FC236}">
                <a16:creationId xmlns:a16="http://schemas.microsoft.com/office/drawing/2014/main" id="{3F4D384B-6520-4650-9A62-ED87EFCEFBFE}"/>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84536991-42E5-4F3F-B2E4-01385BDBF3DA}"/>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D351C874-6962-4BDF-AEF7-F2F0B92A37A1}"/>
              </a:ext>
            </a:extLst>
          </p:cNvPr>
          <p:cNvPicPr>
            <a:picLocks noChangeAspect="1"/>
          </p:cNvPicPr>
          <p:nvPr/>
        </p:nvPicPr>
        <p:blipFill rotWithShape="1">
          <a:blip r:embed="rId3"/>
          <a:srcRect l="3920" t="12648"/>
          <a:stretch/>
        </p:blipFill>
        <p:spPr>
          <a:xfrm>
            <a:off x="442084" y="1283516"/>
            <a:ext cx="10835516" cy="5284765"/>
          </a:xfrm>
          <a:prstGeom prst="rect">
            <a:avLst/>
          </a:prstGeom>
        </p:spPr>
      </p:pic>
    </p:spTree>
    <p:extLst>
      <p:ext uri="{BB962C8B-B14F-4D97-AF65-F5344CB8AC3E}">
        <p14:creationId xmlns:p14="http://schemas.microsoft.com/office/powerpoint/2010/main" val="44577781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C922-0CED-4413-9D82-BE25670FF320}"/>
              </a:ext>
            </a:extLst>
          </p:cNvPr>
          <p:cNvSpPr>
            <a:spLocks noGrp="1"/>
          </p:cNvSpPr>
          <p:nvPr>
            <p:ph type="title"/>
          </p:nvPr>
        </p:nvSpPr>
        <p:spPr/>
        <p:txBody>
          <a:bodyPr/>
          <a:lstStyle/>
          <a:p>
            <a:r>
              <a:rPr lang="es-ES" dirty="0" err="1"/>
              <a:t>Contests</a:t>
            </a:r>
            <a:r>
              <a:rPr lang="es-ES" dirty="0"/>
              <a:t>, </a:t>
            </a:r>
            <a:r>
              <a:rPr lang="es-ES" dirty="0" err="1"/>
              <a:t>Challenges</a:t>
            </a:r>
            <a:endParaRPr lang="en-US" dirty="0"/>
          </a:p>
        </p:txBody>
      </p:sp>
      <p:sp>
        <p:nvSpPr>
          <p:cNvPr id="3" name="Content Placeholder 2">
            <a:extLst>
              <a:ext uri="{FF2B5EF4-FFF2-40B4-BE49-F238E27FC236}">
                <a16:creationId xmlns:a16="http://schemas.microsoft.com/office/drawing/2014/main" id="{09EEC637-1928-43F2-90FE-870F41A9A6EA}"/>
              </a:ext>
            </a:extLst>
          </p:cNvPr>
          <p:cNvSpPr>
            <a:spLocks noGrp="1"/>
          </p:cNvSpPr>
          <p:nvPr>
            <p:ph sz="half" idx="2"/>
          </p:nvPr>
        </p:nvSpPr>
        <p:spPr>
          <a:xfrm>
            <a:off x="831272" y="1283855"/>
            <a:ext cx="10369296" cy="3429000"/>
          </a:xfrm>
        </p:spPr>
        <p:txBody>
          <a:bodyPr/>
          <a:lstStyle/>
          <a:p>
            <a:r>
              <a:rPr lang="en-US" sz="1800" dirty="0">
                <a:hlinkClick r:id="rId3"/>
              </a:rPr>
              <a:t>https://mun-impact-sdg-hub-mun-impact.hub.arcgis.com/pages/100k-deeds-challenge</a:t>
            </a:r>
            <a:endParaRPr lang="en-US" sz="1800" dirty="0"/>
          </a:p>
        </p:txBody>
      </p:sp>
      <p:sp>
        <p:nvSpPr>
          <p:cNvPr id="4" name="Text Placeholder 3">
            <a:extLst>
              <a:ext uri="{FF2B5EF4-FFF2-40B4-BE49-F238E27FC236}">
                <a16:creationId xmlns:a16="http://schemas.microsoft.com/office/drawing/2014/main" id="{8E70A0EC-2C9C-4E5C-A433-647CAE81B53B}"/>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03C3D685-ED78-4F81-AF7D-CB5963B085B4}"/>
              </a:ext>
            </a:extLst>
          </p:cNvPr>
          <p:cNvPicPr>
            <a:picLocks noChangeAspect="1"/>
          </p:cNvPicPr>
          <p:nvPr/>
        </p:nvPicPr>
        <p:blipFill rotWithShape="1">
          <a:blip r:embed="rId4"/>
          <a:srcRect t="3901"/>
          <a:stretch/>
        </p:blipFill>
        <p:spPr>
          <a:xfrm>
            <a:off x="2147454" y="2104181"/>
            <a:ext cx="7897091" cy="4071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821889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C6E3A-002E-413B-9BC7-4A3E6400C381}"/>
              </a:ext>
            </a:extLst>
          </p:cNvPr>
          <p:cNvSpPr>
            <a:spLocks noGrp="1"/>
          </p:cNvSpPr>
          <p:nvPr>
            <p:ph type="title"/>
          </p:nvPr>
        </p:nvSpPr>
        <p:spPr>
          <a:xfrm>
            <a:off x="685800" y="682625"/>
            <a:ext cx="10826496" cy="246221"/>
          </a:xfrm>
        </p:spPr>
        <p:txBody>
          <a:bodyPr/>
          <a:lstStyle/>
          <a:p>
            <a:r>
              <a:rPr lang="en-US" sz="1600" dirty="0">
                <a:hlinkClick r:id="rId3"/>
              </a:rPr>
              <a:t>https://www.esri.com/en-us/arcgis/products/arcgis-storymaps/contest/gallery/2020-winners</a:t>
            </a:r>
            <a:endParaRPr lang="en-US" sz="1600" dirty="0"/>
          </a:p>
        </p:txBody>
      </p:sp>
      <p:sp>
        <p:nvSpPr>
          <p:cNvPr id="3" name="Content Placeholder 2">
            <a:extLst>
              <a:ext uri="{FF2B5EF4-FFF2-40B4-BE49-F238E27FC236}">
                <a16:creationId xmlns:a16="http://schemas.microsoft.com/office/drawing/2014/main" id="{91B29021-A296-44BA-A610-DECB598293FC}"/>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E9F12931-18D5-44A0-AA0C-5E603BDFF75B}"/>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3B482A62-52B1-454A-A4AA-89E329D925E9}"/>
              </a:ext>
            </a:extLst>
          </p:cNvPr>
          <p:cNvPicPr>
            <a:picLocks noChangeAspect="1"/>
          </p:cNvPicPr>
          <p:nvPr/>
        </p:nvPicPr>
        <p:blipFill rotWithShape="1">
          <a:blip r:embed="rId4"/>
          <a:srcRect t="12330"/>
          <a:stretch/>
        </p:blipFill>
        <p:spPr>
          <a:xfrm>
            <a:off x="549479" y="1162273"/>
            <a:ext cx="10891706" cy="5122534"/>
          </a:xfrm>
          <a:prstGeom prst="rect">
            <a:avLst/>
          </a:prstGeom>
        </p:spPr>
      </p:pic>
    </p:spTree>
    <p:extLst>
      <p:ext uri="{BB962C8B-B14F-4D97-AF65-F5344CB8AC3E}">
        <p14:creationId xmlns:p14="http://schemas.microsoft.com/office/powerpoint/2010/main" val="198555011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70242-0E4A-438E-94CE-81DD2BAAACD3}"/>
              </a:ext>
            </a:extLst>
          </p:cNvPr>
          <p:cNvSpPr>
            <a:spLocks noGrp="1"/>
          </p:cNvSpPr>
          <p:nvPr>
            <p:ph type="title"/>
          </p:nvPr>
        </p:nvSpPr>
        <p:spPr/>
        <p:txBody>
          <a:bodyPr/>
          <a:lstStyle/>
          <a:p>
            <a:r>
              <a:rPr lang="es-ES" dirty="0" err="1"/>
              <a:t>World</a:t>
            </a:r>
            <a:r>
              <a:rPr lang="es-ES" dirty="0"/>
              <a:t> </a:t>
            </a:r>
            <a:r>
              <a:rPr lang="es-ES" dirty="0" err="1"/>
              <a:t>University</a:t>
            </a:r>
            <a:r>
              <a:rPr lang="es-ES" dirty="0"/>
              <a:t> Ranking, </a:t>
            </a:r>
            <a:r>
              <a:rPr lang="es-ES" dirty="0" err="1"/>
              <a:t>by</a:t>
            </a:r>
            <a:r>
              <a:rPr lang="es-ES" dirty="0"/>
              <a:t> SDG.</a:t>
            </a:r>
            <a:endParaRPr lang="en-US" dirty="0"/>
          </a:p>
        </p:txBody>
      </p:sp>
      <p:sp>
        <p:nvSpPr>
          <p:cNvPr id="3" name="Content Placeholder 2">
            <a:extLst>
              <a:ext uri="{FF2B5EF4-FFF2-40B4-BE49-F238E27FC236}">
                <a16:creationId xmlns:a16="http://schemas.microsoft.com/office/drawing/2014/main" id="{E6CA5226-36BB-45B0-83AF-04C91ADFC5C8}"/>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A552F98D-D765-480F-A9D0-3F62D9A98245}"/>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A837D66E-0285-4285-BFB2-792D1EB5C17E}"/>
              </a:ext>
            </a:extLst>
          </p:cNvPr>
          <p:cNvPicPr>
            <a:picLocks noChangeAspect="1"/>
          </p:cNvPicPr>
          <p:nvPr/>
        </p:nvPicPr>
        <p:blipFill rotWithShape="1">
          <a:blip r:embed="rId3"/>
          <a:srcRect l="8107" t="11503" r="8030"/>
          <a:stretch/>
        </p:blipFill>
        <p:spPr>
          <a:xfrm>
            <a:off x="332510" y="1402787"/>
            <a:ext cx="8349672" cy="4772588"/>
          </a:xfrm>
          <a:prstGeom prst="rect">
            <a:avLst/>
          </a:prstGeom>
        </p:spPr>
      </p:pic>
      <p:pic>
        <p:nvPicPr>
          <p:cNvPr id="6" name="Picture 5">
            <a:extLst>
              <a:ext uri="{FF2B5EF4-FFF2-40B4-BE49-F238E27FC236}">
                <a16:creationId xmlns:a16="http://schemas.microsoft.com/office/drawing/2014/main" id="{FA11C598-7C2B-4531-A633-E4C7D814110A}"/>
              </a:ext>
            </a:extLst>
          </p:cNvPr>
          <p:cNvPicPr>
            <a:picLocks noChangeAspect="1"/>
          </p:cNvPicPr>
          <p:nvPr/>
        </p:nvPicPr>
        <p:blipFill rotWithShape="1">
          <a:blip r:embed="rId4"/>
          <a:srcRect l="7182" t="9376" r="7995" b="-2246"/>
          <a:stretch/>
        </p:blipFill>
        <p:spPr>
          <a:xfrm>
            <a:off x="4964775" y="2365695"/>
            <a:ext cx="6608389" cy="3919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7006060"/>
      </p:ext>
    </p:extLst>
  </p:cSld>
  <p:clrMapOvr>
    <a:masterClrMapping/>
  </p:clrMapOvr>
  <p:transition spd="med">
    <p:fade/>
  </p:transition>
</p:sld>
</file>

<file path=ppt/theme/theme1.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_Corporate_Template-Dark" id="{62A57839-816C-DD40-89BF-1C32BC75980C}" vid="{B3749CB9-E79A-FB42-8D76-A7C3AB67D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ct:contentTypeSchema xmlns:ct="http://schemas.microsoft.com/office/2006/metadata/contentType" xmlns:ma="http://schemas.microsoft.com/office/2006/metadata/properties/metaAttributes" ct:_="" ma:_="" ma:contentTypeName="Document" ma:contentTypeID="0x0101007CCB09B909685840A5AA5DC537182835" ma:contentTypeVersion="1" ma:contentTypeDescription="Create a new document." ma:contentTypeScope="" ma:versionID="647b6714bcbd012a02104274568241a2">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77C5B54-CA1C-4010-8D5D-ED406825EBB7}">
  <ds:schemaRefs>
    <ds:schemaRef ds:uri="ESRI.ArcGIS.Mapping.OfficeIntegration.PowerPointInfo"/>
  </ds:schemaRefs>
</ds:datastoreItem>
</file>

<file path=customXml/itemProps10.xml><?xml version="1.0" encoding="utf-8"?>
<ds:datastoreItem xmlns:ds="http://schemas.openxmlformats.org/officeDocument/2006/customXml" ds:itemID="{9DC677B7-6D9E-42B7-AD1F-75D1804EAF7D}">
  <ds:schemaRefs>
    <ds:schemaRef ds:uri="ESRI.ArcGIS.Mapping.OfficeIntegration.PowerPointInfo"/>
  </ds:schemaRefs>
</ds:datastoreItem>
</file>

<file path=customXml/itemProps11.xml><?xml version="1.0" encoding="utf-8"?>
<ds:datastoreItem xmlns:ds="http://schemas.openxmlformats.org/officeDocument/2006/customXml" ds:itemID="{AC4EB402-C456-4A26-8A92-B48606FF9264}">
  <ds:schemaRefs>
    <ds:schemaRef ds:uri="ESRI.ArcGIS.Mapping.OfficeIntegration.PowerPointInfo"/>
  </ds:schemaRefs>
</ds:datastoreItem>
</file>

<file path=customXml/itemProps12.xml><?xml version="1.0" encoding="utf-8"?>
<ds:datastoreItem xmlns:ds="http://schemas.openxmlformats.org/officeDocument/2006/customXml" ds:itemID="{B7E6AAC2-10E8-4F0C-BCC5-34BD332F8972}">
  <ds:schemaRefs>
    <ds:schemaRef ds:uri="ESRI.ArcGIS.Mapping.OfficeIntegration.PowerPointInfo"/>
  </ds:schemaRefs>
</ds:datastoreItem>
</file>

<file path=customXml/itemProps13.xml><?xml version="1.0" encoding="utf-8"?>
<ds:datastoreItem xmlns:ds="http://schemas.openxmlformats.org/officeDocument/2006/customXml" ds:itemID="{F6EFD530-1E3E-47B8-A55C-19EC63E3C655}">
  <ds:schemaRefs>
    <ds:schemaRef ds:uri="ESRI.ArcGIS.Mapping.OfficeIntegration.PowerPointInfo"/>
  </ds:schemaRefs>
</ds:datastoreItem>
</file>

<file path=customXml/itemProps14.xml><?xml version="1.0" encoding="utf-8"?>
<ds:datastoreItem xmlns:ds="http://schemas.openxmlformats.org/officeDocument/2006/customXml" ds:itemID="{A2D97EB6-C9B5-45C6-85A6-D4FE6E1D9856}">
  <ds:schemaRefs>
    <ds:schemaRef ds:uri="ESRI.ArcGIS.Mapping.OfficeIntegration.PowerPointInfo"/>
  </ds:schemaRefs>
</ds:datastoreItem>
</file>

<file path=customXml/itemProps15.xml><?xml version="1.0" encoding="utf-8"?>
<ds:datastoreItem xmlns:ds="http://schemas.openxmlformats.org/officeDocument/2006/customXml" ds:itemID="{18DF8D07-6137-4D85-8010-4650942E033A}">
  <ds:schemaRefs>
    <ds:schemaRef ds:uri="ESRI.ArcGIS.Mapping.OfficeIntegration.PowerPointInfo"/>
  </ds:schemaRefs>
</ds:datastoreItem>
</file>

<file path=customXml/itemProps16.xml><?xml version="1.0" encoding="utf-8"?>
<ds:datastoreItem xmlns:ds="http://schemas.openxmlformats.org/officeDocument/2006/customXml" ds:itemID="{81E133DB-697E-4C10-B192-8899027B1EC6}">
  <ds:schemaRefs>
    <ds:schemaRef ds:uri="http://schemas.microsoft.com/office/2006/metadata/properties"/>
    <ds:schemaRef ds:uri="http://schemas.microsoft.com/office/infopath/2007/PartnerControls"/>
    <ds:schemaRef ds:uri="http://schemas.microsoft.com/sharepoint/v3"/>
  </ds:schemaRefs>
</ds:datastoreItem>
</file>

<file path=customXml/itemProps17.xml><?xml version="1.0" encoding="utf-8"?>
<ds:datastoreItem xmlns:ds="http://schemas.openxmlformats.org/officeDocument/2006/customXml" ds:itemID="{4617AF64-94DB-48BB-8BE2-3BCF6B12593F}">
  <ds:schemaRefs>
    <ds:schemaRef ds:uri="ESRI.ArcGIS.Mapping.OfficeIntegration.PowerPointInfo"/>
  </ds:schemaRefs>
</ds:datastoreItem>
</file>

<file path=customXml/itemProps18.xml><?xml version="1.0" encoding="utf-8"?>
<ds:datastoreItem xmlns:ds="http://schemas.openxmlformats.org/officeDocument/2006/customXml" ds:itemID="{EF0D8C03-B10D-4D20-AC38-CA6799A7A314}">
  <ds:schemaRefs>
    <ds:schemaRef ds:uri="ESRI.ArcGIS.Mapping.OfficeIntegration.PowerPointInfo"/>
  </ds:schemaRefs>
</ds:datastoreItem>
</file>

<file path=customXml/itemProps19.xml><?xml version="1.0" encoding="utf-8"?>
<ds:datastoreItem xmlns:ds="http://schemas.openxmlformats.org/officeDocument/2006/customXml" ds:itemID="{E47732B9-9C1B-4723-B4AA-A21238C5DF44}">
  <ds:schemaRefs>
    <ds:schemaRef ds:uri="ESRI.ArcGIS.Mapping.OfficeIntegration.PowerPointInfo"/>
  </ds:schemaRefs>
</ds:datastoreItem>
</file>

<file path=customXml/itemProps2.xml><?xml version="1.0" encoding="utf-8"?>
<ds:datastoreItem xmlns:ds="http://schemas.openxmlformats.org/officeDocument/2006/customXml" ds:itemID="{C3102E66-5C5A-4AAF-9C94-24819091B61E}">
  <ds:schemaRefs>
    <ds:schemaRef ds:uri="ESRI.ArcGIS.Mapping.OfficeIntegration.PowerPointInfo"/>
  </ds:schemaRefs>
</ds:datastoreItem>
</file>

<file path=customXml/itemProps20.xml><?xml version="1.0" encoding="utf-8"?>
<ds:datastoreItem xmlns:ds="http://schemas.openxmlformats.org/officeDocument/2006/customXml" ds:itemID="{4ADFB689-BC87-4869-ADD0-8C3555150450}">
  <ds:schemaRefs>
    <ds:schemaRef ds:uri="ESRI.ArcGIS.Mapping.OfficeIntegration.PowerPointInfo"/>
  </ds:schemaRefs>
</ds:datastoreItem>
</file>

<file path=customXml/itemProps21.xml><?xml version="1.0" encoding="utf-8"?>
<ds:datastoreItem xmlns:ds="http://schemas.openxmlformats.org/officeDocument/2006/customXml" ds:itemID="{FB58F897-2A4D-4309-8E20-83FD28E6FE27}">
  <ds:schemaRefs>
    <ds:schemaRef ds:uri="ESRI.ArcGIS.Mapping.OfficeIntegration.PowerPointInfo"/>
  </ds:schemaRefs>
</ds:datastoreItem>
</file>

<file path=customXml/itemProps22.xml><?xml version="1.0" encoding="utf-8"?>
<ds:datastoreItem xmlns:ds="http://schemas.openxmlformats.org/officeDocument/2006/customXml" ds:itemID="{8B8D6152-B933-4294-8151-3CF2A1B01F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3.xml><?xml version="1.0" encoding="utf-8"?>
<ds:datastoreItem xmlns:ds="http://schemas.openxmlformats.org/officeDocument/2006/customXml" ds:itemID="{2672FF5B-1ADC-45B0-9698-61421F5761E7}">
  <ds:schemaRefs>
    <ds:schemaRef ds:uri="ESRI.ArcGIS.Mapping.OfficeIntegration.PowerPointInfo"/>
  </ds:schemaRefs>
</ds:datastoreItem>
</file>

<file path=customXml/itemProps24.xml><?xml version="1.0" encoding="utf-8"?>
<ds:datastoreItem xmlns:ds="http://schemas.openxmlformats.org/officeDocument/2006/customXml" ds:itemID="{EB8D7141-3508-4B4E-8051-37E3E4C09D17}">
  <ds:schemaRefs>
    <ds:schemaRef ds:uri="ESRI.ArcGIS.Mapping.OfficeIntegration.PowerPointInfo"/>
  </ds:schemaRefs>
</ds:datastoreItem>
</file>

<file path=customXml/itemProps25.xml><?xml version="1.0" encoding="utf-8"?>
<ds:datastoreItem xmlns:ds="http://schemas.openxmlformats.org/officeDocument/2006/customXml" ds:itemID="{328DCA66-548E-4424-83E1-09FFD45EE4B0}">
  <ds:schemaRefs>
    <ds:schemaRef ds:uri="ESRI.ArcGIS.Mapping.OfficeIntegration.PowerPointInfo"/>
  </ds:schemaRefs>
</ds:datastoreItem>
</file>

<file path=customXml/itemProps26.xml><?xml version="1.0" encoding="utf-8"?>
<ds:datastoreItem xmlns:ds="http://schemas.openxmlformats.org/officeDocument/2006/customXml" ds:itemID="{D6F15B81-7660-4E9F-B613-8AA4F84B6DA3}">
  <ds:schemaRefs>
    <ds:schemaRef ds:uri="ESRI.ArcGIS.Mapping.OfficeIntegration.PowerPointInfo"/>
  </ds:schemaRefs>
</ds:datastoreItem>
</file>

<file path=customXml/itemProps27.xml><?xml version="1.0" encoding="utf-8"?>
<ds:datastoreItem xmlns:ds="http://schemas.openxmlformats.org/officeDocument/2006/customXml" ds:itemID="{B0302D17-5923-4CC0-9EB4-0E57930F5A8E}">
  <ds:schemaRefs>
    <ds:schemaRef ds:uri="ESRI.ArcGIS.Mapping.OfficeIntegration.PowerPointInfo"/>
  </ds:schemaRefs>
</ds:datastoreItem>
</file>

<file path=customXml/itemProps28.xml><?xml version="1.0" encoding="utf-8"?>
<ds:datastoreItem xmlns:ds="http://schemas.openxmlformats.org/officeDocument/2006/customXml" ds:itemID="{55235559-86B9-428B-8DAF-8EE6262226D5}">
  <ds:schemaRefs>
    <ds:schemaRef ds:uri="ESRI.ArcGIS.Mapping.OfficeIntegration.PowerPointInfo"/>
  </ds:schemaRefs>
</ds:datastoreItem>
</file>

<file path=customXml/itemProps29.xml><?xml version="1.0" encoding="utf-8"?>
<ds:datastoreItem xmlns:ds="http://schemas.openxmlformats.org/officeDocument/2006/customXml" ds:itemID="{5B58CDD1-2BF6-415B-A256-DBBCC6A48D56}">
  <ds:schemaRefs>
    <ds:schemaRef ds:uri="ESRI.ArcGIS.Mapping.OfficeIntegration.PowerPointInfo"/>
  </ds:schemaRefs>
</ds:datastoreItem>
</file>

<file path=customXml/itemProps3.xml><?xml version="1.0" encoding="utf-8"?>
<ds:datastoreItem xmlns:ds="http://schemas.openxmlformats.org/officeDocument/2006/customXml" ds:itemID="{3A5DA3C3-46A0-47F8-855A-99C7684A98A2}">
  <ds:schemaRefs>
    <ds:schemaRef ds:uri="ESRI.ArcGIS.Mapping.OfficeIntegration.PowerPointInfo"/>
  </ds:schemaRefs>
</ds:datastoreItem>
</file>

<file path=customXml/itemProps30.xml><?xml version="1.0" encoding="utf-8"?>
<ds:datastoreItem xmlns:ds="http://schemas.openxmlformats.org/officeDocument/2006/customXml" ds:itemID="{71658D62-F010-45F1-9326-EDC465FED48E}">
  <ds:schemaRefs>
    <ds:schemaRef ds:uri="ESRI.ArcGIS.Mapping.OfficeIntegration.PowerPointInfo"/>
  </ds:schemaRefs>
</ds:datastoreItem>
</file>

<file path=customXml/itemProps31.xml><?xml version="1.0" encoding="utf-8"?>
<ds:datastoreItem xmlns:ds="http://schemas.openxmlformats.org/officeDocument/2006/customXml" ds:itemID="{F29452FE-972E-43F8-B54C-969F4C69C00B}">
  <ds:schemaRefs>
    <ds:schemaRef ds:uri="ESRI.ArcGIS.Mapping.OfficeIntegration.PowerPointInfo"/>
  </ds:schemaRefs>
</ds:datastoreItem>
</file>

<file path=customXml/itemProps32.xml><?xml version="1.0" encoding="utf-8"?>
<ds:datastoreItem xmlns:ds="http://schemas.openxmlformats.org/officeDocument/2006/customXml" ds:itemID="{7A70D44C-B768-49FE-A70F-C6199D3EE9A7}">
  <ds:schemaRefs>
    <ds:schemaRef ds:uri="ESRI.ArcGIS.Mapping.OfficeIntegration.PowerPointInfo"/>
  </ds:schemaRefs>
</ds:datastoreItem>
</file>

<file path=customXml/itemProps33.xml><?xml version="1.0" encoding="utf-8"?>
<ds:datastoreItem xmlns:ds="http://schemas.openxmlformats.org/officeDocument/2006/customXml" ds:itemID="{2FE51124-E413-4DA5-9E06-A6EB32D0C127}">
  <ds:schemaRefs>
    <ds:schemaRef ds:uri="ESRI.ArcGIS.Mapping.OfficeIntegration.PowerPointInfo"/>
  </ds:schemaRefs>
</ds:datastoreItem>
</file>

<file path=customXml/itemProps34.xml><?xml version="1.0" encoding="utf-8"?>
<ds:datastoreItem xmlns:ds="http://schemas.openxmlformats.org/officeDocument/2006/customXml" ds:itemID="{998905D7-FE59-48DE-A74A-5B0009B7827F}">
  <ds:schemaRefs>
    <ds:schemaRef ds:uri="ESRI.ArcGIS.Mapping.OfficeIntegration.PowerPointInfo"/>
  </ds:schemaRefs>
</ds:datastoreItem>
</file>

<file path=customXml/itemProps35.xml><?xml version="1.0" encoding="utf-8"?>
<ds:datastoreItem xmlns:ds="http://schemas.openxmlformats.org/officeDocument/2006/customXml" ds:itemID="{C4AF463C-FA8B-436D-9853-3318650FDAB8}">
  <ds:schemaRefs>
    <ds:schemaRef ds:uri="ESRI.ArcGIS.Mapping.OfficeIntegration.PowerPointInfo"/>
  </ds:schemaRefs>
</ds:datastoreItem>
</file>

<file path=customXml/itemProps36.xml><?xml version="1.0" encoding="utf-8"?>
<ds:datastoreItem xmlns:ds="http://schemas.openxmlformats.org/officeDocument/2006/customXml" ds:itemID="{C1BF2448-6CBA-44DB-9E22-BED59BA834DF}">
  <ds:schemaRefs>
    <ds:schemaRef ds:uri="ESRI.ArcGIS.Mapping.OfficeIntegration.PowerPointInfo"/>
  </ds:schemaRefs>
</ds:datastoreItem>
</file>

<file path=customXml/itemProps37.xml><?xml version="1.0" encoding="utf-8"?>
<ds:datastoreItem xmlns:ds="http://schemas.openxmlformats.org/officeDocument/2006/customXml" ds:itemID="{7684026F-E81F-4167-824A-3AA1BAEAE133}">
  <ds:schemaRefs>
    <ds:schemaRef ds:uri="ESRI.ArcGIS.Mapping.OfficeIntegration.PowerPointInfo"/>
  </ds:schemaRefs>
</ds:datastoreItem>
</file>

<file path=customXml/itemProps38.xml><?xml version="1.0" encoding="utf-8"?>
<ds:datastoreItem xmlns:ds="http://schemas.openxmlformats.org/officeDocument/2006/customXml" ds:itemID="{E5F80E3B-5636-41B2-898D-5D17189605B7}">
  <ds:schemaRefs>
    <ds:schemaRef ds:uri="ESRI.ArcGIS.Mapping.OfficeIntegration.PowerPointInfo"/>
  </ds:schemaRefs>
</ds:datastoreItem>
</file>

<file path=customXml/itemProps39.xml><?xml version="1.0" encoding="utf-8"?>
<ds:datastoreItem xmlns:ds="http://schemas.openxmlformats.org/officeDocument/2006/customXml" ds:itemID="{10846DB9-88C0-41D7-ACE4-BEC3A7488A03}">
  <ds:schemaRefs>
    <ds:schemaRef ds:uri="ESRI.ArcGIS.Mapping.OfficeIntegration.PowerPointInfo"/>
  </ds:schemaRefs>
</ds:datastoreItem>
</file>

<file path=customXml/itemProps4.xml><?xml version="1.0" encoding="utf-8"?>
<ds:datastoreItem xmlns:ds="http://schemas.openxmlformats.org/officeDocument/2006/customXml" ds:itemID="{76859AF2-E75C-459B-8657-EEEA80BC8153}">
  <ds:schemaRefs>
    <ds:schemaRef ds:uri="ESRI.ArcGIS.Mapping.OfficeIntegration.PowerPointInfo"/>
  </ds:schemaRefs>
</ds:datastoreItem>
</file>

<file path=customXml/itemProps40.xml><?xml version="1.0" encoding="utf-8"?>
<ds:datastoreItem xmlns:ds="http://schemas.openxmlformats.org/officeDocument/2006/customXml" ds:itemID="{AE5A340C-916E-449C-AA30-CD41B151A0D4}">
  <ds:schemaRefs>
    <ds:schemaRef ds:uri="ESRI.ArcGIS.Mapping.OfficeIntegration.PowerPointInfo"/>
  </ds:schemaRefs>
</ds:datastoreItem>
</file>

<file path=customXml/itemProps41.xml><?xml version="1.0" encoding="utf-8"?>
<ds:datastoreItem xmlns:ds="http://schemas.openxmlformats.org/officeDocument/2006/customXml" ds:itemID="{039A5E78-EC42-40DE-A05E-1C7FCA140310}">
  <ds:schemaRefs>
    <ds:schemaRef ds:uri="ESRI.ArcGIS.Mapping.OfficeIntegration.PowerPointInfo"/>
  </ds:schemaRefs>
</ds:datastoreItem>
</file>

<file path=customXml/itemProps42.xml><?xml version="1.0" encoding="utf-8"?>
<ds:datastoreItem xmlns:ds="http://schemas.openxmlformats.org/officeDocument/2006/customXml" ds:itemID="{33F5FE6F-FF86-471A-919E-6C74E3669390}">
  <ds:schemaRefs>
    <ds:schemaRef ds:uri="ESRI.ArcGIS.Mapping.OfficeIntegration.PowerPointInfo"/>
  </ds:schemaRefs>
</ds:datastoreItem>
</file>

<file path=customXml/itemProps43.xml><?xml version="1.0" encoding="utf-8"?>
<ds:datastoreItem xmlns:ds="http://schemas.openxmlformats.org/officeDocument/2006/customXml" ds:itemID="{D4E2A01F-BEC1-4558-9AD1-A87ED70D910B}">
  <ds:schemaRefs>
    <ds:schemaRef ds:uri="ESRI.ArcGIS.Mapping.OfficeIntegration.PowerPointInfo"/>
  </ds:schemaRefs>
</ds:datastoreItem>
</file>

<file path=customXml/itemProps44.xml><?xml version="1.0" encoding="utf-8"?>
<ds:datastoreItem xmlns:ds="http://schemas.openxmlformats.org/officeDocument/2006/customXml" ds:itemID="{53220D22-8257-492D-8F60-ECE474D7C478}">
  <ds:schemaRefs>
    <ds:schemaRef ds:uri="ESRI.ArcGIS.Mapping.OfficeIntegration.PowerPointInfo"/>
  </ds:schemaRefs>
</ds:datastoreItem>
</file>

<file path=customXml/itemProps45.xml><?xml version="1.0" encoding="utf-8"?>
<ds:datastoreItem xmlns:ds="http://schemas.openxmlformats.org/officeDocument/2006/customXml" ds:itemID="{E940B40D-12DB-4BFA-BBB6-2269FD71FF92}">
  <ds:schemaRefs>
    <ds:schemaRef ds:uri="ESRI.ArcGIS.Mapping.OfficeIntegration.PowerPointInfo"/>
  </ds:schemaRefs>
</ds:datastoreItem>
</file>

<file path=customXml/itemProps46.xml><?xml version="1.0" encoding="utf-8"?>
<ds:datastoreItem xmlns:ds="http://schemas.openxmlformats.org/officeDocument/2006/customXml" ds:itemID="{C9037CA3-5499-457D-8238-F29CBEBDF143}">
  <ds:schemaRefs>
    <ds:schemaRef ds:uri="ESRI.ArcGIS.Mapping.OfficeIntegration.PowerPointInfo"/>
  </ds:schemaRefs>
</ds:datastoreItem>
</file>

<file path=customXml/itemProps47.xml><?xml version="1.0" encoding="utf-8"?>
<ds:datastoreItem xmlns:ds="http://schemas.openxmlformats.org/officeDocument/2006/customXml" ds:itemID="{6D2D132B-596B-4D69-A43B-566EB6C10C03}">
  <ds:schemaRefs>
    <ds:schemaRef ds:uri="ESRI.ArcGIS.Mapping.OfficeIntegration.PowerPointInfo"/>
  </ds:schemaRefs>
</ds:datastoreItem>
</file>

<file path=customXml/itemProps48.xml><?xml version="1.0" encoding="utf-8"?>
<ds:datastoreItem xmlns:ds="http://schemas.openxmlformats.org/officeDocument/2006/customXml" ds:itemID="{DE4ACD9E-0233-451D-890D-5732E05DB574}">
  <ds:schemaRefs>
    <ds:schemaRef ds:uri="ESRI.ArcGIS.Mapping.OfficeIntegration.PowerPointInfo"/>
  </ds:schemaRefs>
</ds:datastoreItem>
</file>

<file path=customXml/itemProps49.xml><?xml version="1.0" encoding="utf-8"?>
<ds:datastoreItem xmlns:ds="http://schemas.openxmlformats.org/officeDocument/2006/customXml" ds:itemID="{DA46DABE-45F1-4E65-A939-497CB70F357D}">
  <ds:schemaRefs>
    <ds:schemaRef ds:uri="ESRI.ArcGIS.Mapping.OfficeIntegration.PowerPointInfo"/>
  </ds:schemaRefs>
</ds:datastoreItem>
</file>

<file path=customXml/itemProps5.xml><?xml version="1.0" encoding="utf-8"?>
<ds:datastoreItem xmlns:ds="http://schemas.openxmlformats.org/officeDocument/2006/customXml" ds:itemID="{5A1E471A-DB16-4174-9D85-6F159A344CDB}">
  <ds:schemaRefs>
    <ds:schemaRef ds:uri="ESRI.ArcGIS.Mapping.OfficeIntegration.PowerPointInfo"/>
  </ds:schemaRefs>
</ds:datastoreItem>
</file>

<file path=customXml/itemProps50.xml><?xml version="1.0" encoding="utf-8"?>
<ds:datastoreItem xmlns:ds="http://schemas.openxmlformats.org/officeDocument/2006/customXml" ds:itemID="{2C9ABD96-756D-41D3-909F-6F7B4C6B6E1F}">
  <ds:schemaRefs>
    <ds:schemaRef ds:uri="ESRI.ArcGIS.Mapping.OfficeIntegration.PowerPointInfo"/>
  </ds:schemaRefs>
</ds:datastoreItem>
</file>

<file path=customXml/itemProps51.xml><?xml version="1.0" encoding="utf-8"?>
<ds:datastoreItem xmlns:ds="http://schemas.openxmlformats.org/officeDocument/2006/customXml" ds:itemID="{4ADFB73A-380D-41FC-8C37-7155886326FA}">
  <ds:schemaRefs>
    <ds:schemaRef ds:uri="ESRI.ArcGIS.Mapping.OfficeIntegration.PowerPointInfo"/>
  </ds:schemaRefs>
</ds:datastoreItem>
</file>

<file path=customXml/itemProps52.xml><?xml version="1.0" encoding="utf-8"?>
<ds:datastoreItem xmlns:ds="http://schemas.openxmlformats.org/officeDocument/2006/customXml" ds:itemID="{AB25B40B-929A-4CD0-B9AB-7142442027B6}">
  <ds:schemaRefs>
    <ds:schemaRef ds:uri="ESRI.ArcGIS.Mapping.OfficeIntegration.PowerPointInfo"/>
  </ds:schemaRefs>
</ds:datastoreItem>
</file>

<file path=customXml/itemProps53.xml><?xml version="1.0" encoding="utf-8"?>
<ds:datastoreItem xmlns:ds="http://schemas.openxmlformats.org/officeDocument/2006/customXml" ds:itemID="{86B5FFB5-BF2F-45EA-BC75-C41726A8F251}">
  <ds:schemaRefs>
    <ds:schemaRef ds:uri="ESRI.ArcGIS.Mapping.OfficeIntegration.PowerPointInfo"/>
  </ds:schemaRefs>
</ds:datastoreItem>
</file>

<file path=customXml/itemProps54.xml><?xml version="1.0" encoding="utf-8"?>
<ds:datastoreItem xmlns:ds="http://schemas.openxmlformats.org/officeDocument/2006/customXml" ds:itemID="{D32008F3-64AC-45EB-A05B-F6120AE62290}">
  <ds:schemaRefs>
    <ds:schemaRef ds:uri="ESRI.ArcGIS.Mapping.OfficeIntegration.PowerPointInfo"/>
  </ds:schemaRefs>
</ds:datastoreItem>
</file>

<file path=customXml/itemProps55.xml><?xml version="1.0" encoding="utf-8"?>
<ds:datastoreItem xmlns:ds="http://schemas.openxmlformats.org/officeDocument/2006/customXml" ds:itemID="{EE9F405B-FE7A-4AB8-9CB8-9A75FBA69A95}">
  <ds:schemaRefs>
    <ds:schemaRef ds:uri="ESRI.ArcGIS.Mapping.OfficeIntegration.PowerPointInfo"/>
  </ds:schemaRefs>
</ds:datastoreItem>
</file>

<file path=customXml/itemProps56.xml><?xml version="1.0" encoding="utf-8"?>
<ds:datastoreItem xmlns:ds="http://schemas.openxmlformats.org/officeDocument/2006/customXml" ds:itemID="{8EED6C1C-A455-42E4-8CBE-649F5A755068}">
  <ds:schemaRefs>
    <ds:schemaRef ds:uri="ESRI.ArcGIS.Mapping.OfficeIntegration.PowerPointInfo"/>
  </ds:schemaRefs>
</ds:datastoreItem>
</file>

<file path=customXml/itemProps57.xml><?xml version="1.0" encoding="utf-8"?>
<ds:datastoreItem xmlns:ds="http://schemas.openxmlformats.org/officeDocument/2006/customXml" ds:itemID="{9E56F111-9E55-4604-91C2-8352AE933430}">
  <ds:schemaRefs>
    <ds:schemaRef ds:uri="ESRI.ArcGIS.Mapping.OfficeIntegration.PowerPointInfo"/>
  </ds:schemaRefs>
</ds:datastoreItem>
</file>

<file path=customXml/itemProps58.xml><?xml version="1.0" encoding="utf-8"?>
<ds:datastoreItem xmlns:ds="http://schemas.openxmlformats.org/officeDocument/2006/customXml" ds:itemID="{905F88FE-324F-4FBE-89BB-9CEE04D6CACF}">
  <ds:schemaRefs>
    <ds:schemaRef ds:uri="ESRI.ArcGIS.Mapping.OfficeIntegration.PowerPointInfo"/>
  </ds:schemaRefs>
</ds:datastoreItem>
</file>

<file path=customXml/itemProps59.xml><?xml version="1.0" encoding="utf-8"?>
<ds:datastoreItem xmlns:ds="http://schemas.openxmlformats.org/officeDocument/2006/customXml" ds:itemID="{3E253610-1BBE-4C16-A1DA-4D6F07A3A74E}">
  <ds:schemaRefs>
    <ds:schemaRef ds:uri="ESRI.ArcGIS.Mapping.OfficeIntegration.PowerPointInfo"/>
  </ds:schemaRefs>
</ds:datastoreItem>
</file>

<file path=customXml/itemProps6.xml><?xml version="1.0" encoding="utf-8"?>
<ds:datastoreItem xmlns:ds="http://schemas.openxmlformats.org/officeDocument/2006/customXml" ds:itemID="{9E8787D6-C7B8-48EC-8C13-4069AE6320BD}">
  <ds:schemaRefs>
    <ds:schemaRef ds:uri="ESRI.ArcGIS.Mapping.OfficeIntegration.PowerPointInfo"/>
  </ds:schemaRefs>
</ds:datastoreItem>
</file>

<file path=customXml/itemProps60.xml><?xml version="1.0" encoding="utf-8"?>
<ds:datastoreItem xmlns:ds="http://schemas.openxmlformats.org/officeDocument/2006/customXml" ds:itemID="{DB399249-DB96-4601-9BA5-97791613CF3A}">
  <ds:schemaRefs>
    <ds:schemaRef ds:uri="ESRI.ArcGIS.Mapping.OfficeIntegration.PowerPointInfo"/>
  </ds:schemaRefs>
</ds:datastoreItem>
</file>

<file path=customXml/itemProps61.xml><?xml version="1.0" encoding="utf-8"?>
<ds:datastoreItem xmlns:ds="http://schemas.openxmlformats.org/officeDocument/2006/customXml" ds:itemID="{7147CA22-2BC4-4917-83D2-7CA4C34A80D4}">
  <ds:schemaRefs>
    <ds:schemaRef ds:uri="ESRI.ArcGIS.Mapping.OfficeIntegration.PowerPointInfo"/>
  </ds:schemaRefs>
</ds:datastoreItem>
</file>

<file path=customXml/itemProps62.xml><?xml version="1.0" encoding="utf-8"?>
<ds:datastoreItem xmlns:ds="http://schemas.openxmlformats.org/officeDocument/2006/customXml" ds:itemID="{16EF6D11-DC4F-410C-A4BF-DF081B432591}">
  <ds:schemaRefs>
    <ds:schemaRef ds:uri="ESRI.ArcGIS.Mapping.OfficeIntegration.PowerPointInfo"/>
  </ds:schemaRefs>
</ds:datastoreItem>
</file>

<file path=customXml/itemProps63.xml><?xml version="1.0" encoding="utf-8"?>
<ds:datastoreItem xmlns:ds="http://schemas.openxmlformats.org/officeDocument/2006/customXml" ds:itemID="{653D88A7-0F5E-41C5-A5C5-47DF37C594C5}">
  <ds:schemaRefs>
    <ds:schemaRef ds:uri="ESRI.ArcGIS.Mapping.OfficeIntegration.PowerPointInfo"/>
  </ds:schemaRefs>
</ds:datastoreItem>
</file>

<file path=customXml/itemProps64.xml><?xml version="1.0" encoding="utf-8"?>
<ds:datastoreItem xmlns:ds="http://schemas.openxmlformats.org/officeDocument/2006/customXml" ds:itemID="{096117C4-1661-4D3B-B9F6-BC19E0F3E90B}">
  <ds:schemaRefs>
    <ds:schemaRef ds:uri="ESRI.ArcGIS.Mapping.OfficeIntegration.PowerPointInfo"/>
  </ds:schemaRefs>
</ds:datastoreItem>
</file>

<file path=customXml/itemProps65.xml><?xml version="1.0" encoding="utf-8"?>
<ds:datastoreItem xmlns:ds="http://schemas.openxmlformats.org/officeDocument/2006/customXml" ds:itemID="{E559A846-F914-4753-A2DC-D33AFE44114C}">
  <ds:schemaRefs>
    <ds:schemaRef ds:uri="ESRI.ArcGIS.Mapping.OfficeIntegration.PowerPointInfo"/>
  </ds:schemaRefs>
</ds:datastoreItem>
</file>

<file path=customXml/itemProps66.xml><?xml version="1.0" encoding="utf-8"?>
<ds:datastoreItem xmlns:ds="http://schemas.openxmlformats.org/officeDocument/2006/customXml" ds:itemID="{352E5095-9B98-4AF0-9861-BDC020ABBCFC}">
  <ds:schemaRefs>
    <ds:schemaRef ds:uri="ESRI.ArcGIS.Mapping.OfficeIntegration.PowerPointInfo"/>
  </ds:schemaRefs>
</ds:datastoreItem>
</file>

<file path=customXml/itemProps67.xml><?xml version="1.0" encoding="utf-8"?>
<ds:datastoreItem xmlns:ds="http://schemas.openxmlformats.org/officeDocument/2006/customXml" ds:itemID="{FDE85643-3216-4103-A1BD-63F5E1D42D73}">
  <ds:schemaRefs>
    <ds:schemaRef ds:uri="ESRI.ArcGIS.Mapping.OfficeIntegration.PowerPointInfo"/>
  </ds:schemaRefs>
</ds:datastoreItem>
</file>

<file path=customXml/itemProps68.xml><?xml version="1.0" encoding="utf-8"?>
<ds:datastoreItem xmlns:ds="http://schemas.openxmlformats.org/officeDocument/2006/customXml" ds:itemID="{612F64FD-E61D-43DE-A84B-8FC0DA8FC26C}">
  <ds:schemaRefs>
    <ds:schemaRef ds:uri="ESRI.ArcGIS.Mapping.OfficeIntegration.PowerPointInfo"/>
  </ds:schemaRefs>
</ds:datastoreItem>
</file>

<file path=customXml/itemProps7.xml><?xml version="1.0" encoding="utf-8"?>
<ds:datastoreItem xmlns:ds="http://schemas.openxmlformats.org/officeDocument/2006/customXml" ds:itemID="{22A42D4B-0AAE-44C9-A2EF-48BDE1C5260A}">
  <ds:schemaRefs>
    <ds:schemaRef ds:uri="ESRI.ArcGIS.Mapping.OfficeIntegration.PowerPointInfo"/>
  </ds:schemaRefs>
</ds:datastoreItem>
</file>

<file path=customXml/itemProps8.xml><?xml version="1.0" encoding="utf-8"?>
<ds:datastoreItem xmlns:ds="http://schemas.openxmlformats.org/officeDocument/2006/customXml" ds:itemID="{E1A338E5-2E37-4973-87E6-4C02B0B7F460}">
  <ds:schemaRefs>
    <ds:schemaRef ds:uri="http://schemas.microsoft.com/sharepoint/v3/contenttype/forms"/>
  </ds:schemaRefs>
</ds:datastoreItem>
</file>

<file path=customXml/itemProps9.xml><?xml version="1.0" encoding="utf-8"?>
<ds:datastoreItem xmlns:ds="http://schemas.openxmlformats.org/officeDocument/2006/customXml" ds:itemID="{94844715-80D4-4BDB-8DF0-52D9314E24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1460</Words>
  <Application>Microsoft Office PowerPoint</Application>
  <PresentationFormat>Widescreen</PresentationFormat>
  <Paragraphs>191</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Lucida Grande</vt:lpstr>
      <vt:lpstr>Times New Roman</vt:lpstr>
      <vt:lpstr>Esri_Corporate_Template-Dark</vt:lpstr>
      <vt:lpstr>SDGs in the Classroom: GIS Learning Resources and Data</vt:lpstr>
      <vt:lpstr>PowerPoint Presentation</vt:lpstr>
      <vt:lpstr>Millennium Development Goals (MDG)  2000-2015</vt:lpstr>
      <vt:lpstr>Sustainable Development Goals (SDG) 2012 (2015-2030) </vt:lpstr>
      <vt:lpstr>Everybody now on-board…</vt:lpstr>
      <vt:lpstr>Almost Daily SDG Events</vt:lpstr>
      <vt:lpstr>Contests, Challenges</vt:lpstr>
      <vt:lpstr>https://www.esri.com/en-us/arcgis/products/arcgis-storymaps/contest/gallery/2020-winners</vt:lpstr>
      <vt:lpstr>World University Ranking, by SDG.</vt:lpstr>
      <vt:lpstr>Our World is Facing Serious Challenges</vt:lpstr>
      <vt:lpstr>GIS Users in more than 40 Industries (sectors)</vt:lpstr>
      <vt:lpstr>What employers want Hart Research Associates, “Raising the Bar” 2010 </vt:lpstr>
      <vt:lpstr>Canada GIS (circa 1967)</vt:lpstr>
      <vt:lpstr>PowerPoint Presentation</vt:lpstr>
      <vt:lpstr>PowerPoint Presentation</vt:lpstr>
      <vt:lpstr>PowerPoint Presentation</vt:lpstr>
      <vt:lpstr>Out of Scope (but important): Students’ Lack of Critical Thinking</vt:lpstr>
      <vt:lpstr>https://www.esri.com/en-us/industries/sustainability/overview</vt:lpstr>
      <vt:lpstr>PowerPoint Presentation</vt:lpstr>
      <vt:lpstr>https://www.esri.com/en-us/about/events/gis-sustainable-world/save-date</vt:lpstr>
      <vt:lpstr>Changes in the Past Decade</vt:lpstr>
      <vt:lpstr>GIS is Online</vt:lpstr>
      <vt:lpstr>ArcGIS Online analysis, documentation</vt:lpstr>
      <vt:lpstr>ArcGIS Online</vt:lpstr>
      <vt:lpstr>https://www.esri.com/en-us/school-program-europe/overview</vt:lpstr>
      <vt:lpstr>Online (and Desktop) GIS for Schools (worldwide)</vt:lpstr>
      <vt:lpstr>ArcGIS Online</vt:lpstr>
      <vt:lpstr>https://sdgstoday.org/  Curated SDG data (SDSN + Esri) </vt:lpstr>
      <vt:lpstr>Datasets relevant to each SDG</vt:lpstr>
      <vt:lpstr>Living Atlas of the World</vt:lpstr>
      <vt:lpstr>PowerPoint Presentation</vt:lpstr>
      <vt:lpstr>PowerPoint Presentation</vt:lpstr>
      <vt:lpstr>Living Atlas Subset: Indicators of the Planet</vt:lpstr>
      <vt:lpstr>Coming Soon: National Geographic Society + Esri Resources </vt:lpstr>
      <vt:lpstr>https://learn.arcgis.com/en/educators/</vt:lpstr>
      <vt:lpstr>Learn.arcgis.com </vt:lpstr>
      <vt:lpstr>Filter on Sustainable Development…</vt:lpstr>
      <vt:lpstr>Fieldwork: Collect your own SDG-related data!</vt:lpstr>
      <vt:lpstr>TEACHER TRAINING ON PROBLEM-BASED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Story Maps</vt:lpstr>
      <vt:lpstr>www.sdg.org  Open SDG Data Hub(s)</vt:lpstr>
      <vt:lpstr>Tree Inventories/Tours</vt:lpstr>
      <vt:lpstr>Women’s Rights</vt:lpstr>
      <vt:lpstr>Stories about the Planet and its Champions</vt:lpstr>
      <vt:lpstr>Summary </vt:lpstr>
      <vt:lpstr>Thanks for Your Attention  mgould@esri.com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2021-04-19T08:19:45Z</dcterms:created>
  <dcterms:modified xsi:type="dcterms:W3CDTF">2021-04-23T13:21:38Z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0x0101007CCB09B909685840A5AA5DC537182835</vt:lpwstr>
  </property>
</Properties>
</file>